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Lst>
  <p:notesMasterIdLst>
    <p:notesMasterId r:id="rId47"/>
  </p:notesMasterIdLst>
  <p:sldIdLst>
    <p:sldId id="256" r:id="rId5"/>
    <p:sldId id="258" r:id="rId6"/>
    <p:sldId id="257"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82" r:id="rId22"/>
    <p:sldId id="283" r:id="rId23"/>
    <p:sldId id="285" r:id="rId24"/>
    <p:sldId id="286" r:id="rId25"/>
    <p:sldId id="289" r:id="rId26"/>
    <p:sldId id="290" r:id="rId27"/>
    <p:sldId id="291" r:id="rId28"/>
    <p:sldId id="292" r:id="rId29"/>
    <p:sldId id="307" r:id="rId30"/>
    <p:sldId id="294" r:id="rId31"/>
    <p:sldId id="295" r:id="rId32"/>
    <p:sldId id="308" r:id="rId33"/>
    <p:sldId id="309" r:id="rId34"/>
    <p:sldId id="310" r:id="rId35"/>
    <p:sldId id="311" r:id="rId36"/>
    <p:sldId id="312" r:id="rId37"/>
    <p:sldId id="297" r:id="rId38"/>
    <p:sldId id="314" r:id="rId39"/>
    <p:sldId id="315" r:id="rId40"/>
    <p:sldId id="316" r:id="rId41"/>
    <p:sldId id="313" r:id="rId42"/>
    <p:sldId id="300" r:id="rId43"/>
    <p:sldId id="304" r:id="rId44"/>
    <p:sldId id="302" r:id="rId45"/>
    <p:sldId id="303" r:id="rId46"/>
  </p:sldIdLst>
  <p:sldSz cx="9144000" cy="5143500" type="screen16x9"/>
  <p:notesSz cx="6858000" cy="9144000"/>
  <p:embeddedFontLst>
    <p:embeddedFont>
      <p:font typeface="Montserrat" panose="00000500000000000000" pitchFamily="2" charset="0"/>
      <p:regular r:id="rId48"/>
      <p:bold r:id="rId49"/>
      <p:italic r:id="rId50"/>
      <p:boldItalic r:id="rId51"/>
    </p:embeddedFont>
    <p:embeddedFont>
      <p:font typeface="Proxima Nova" panose="020B0604020202020204" charset="0"/>
      <p:regular r:id="rId52"/>
      <p:bold r:id="rId53"/>
      <p:italic r:id="rId54"/>
      <p:boldItalic r:id="rId55"/>
    </p:embeddedFont>
    <p:embeddedFont>
      <p:font typeface="Roboto" panose="02000000000000000000"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ryssa Hebert" initials="" lastIdx="1" clrIdx="0"/>
  <p:cmAuthor id="1" name="erikaritchie@ggbcf.org" initials="er" lastIdx="1" clrIdx="1">
    <p:extLst>
      <p:ext uri="{19B8F6BF-5375-455C-9EA6-DF929625EA0E}">
        <p15:presenceInfo xmlns:p15="http://schemas.microsoft.com/office/powerpoint/2012/main" userId="S::urn:spo:guest#erikaritchie@ggbcf.org::"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E96186-4DB3-1FD3-D360-65630B36E046}" v="2" dt="2025-01-16T17:22:19.3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1-26T19:15:13.156" idx="1">
    <p:pos x="1626" y="148"/>
    <p:text>If applicable to your DoG</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ivegab.com/nonprofits/peninsula-community-foundation/giving_days/peninsulava202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10a7d285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10a7d285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 Presenting Tips: Have water available, take a deep breath, and don’t be afraid to speak slowly and take pauses when you need to. You’ve got this! 🤩</a:t>
            </a:r>
            <a:endParaRPr i="1"/>
          </a:p>
          <a:p>
            <a:pPr marL="0" lvl="0" indent="0" algn="l" rtl="0">
              <a:spcBef>
                <a:spcPts val="0"/>
              </a:spcBef>
              <a:spcAft>
                <a:spcPts val="0"/>
              </a:spcAft>
              <a:buNone/>
            </a:pPr>
            <a:endParaRPr i="1"/>
          </a:p>
          <a:p>
            <a:pPr marL="0" lvl="0" indent="0" algn="l" rtl="0">
              <a:lnSpc>
                <a:spcPct val="115000"/>
              </a:lnSpc>
              <a:spcBef>
                <a:spcPts val="0"/>
              </a:spcBef>
              <a:spcAft>
                <a:spcPts val="0"/>
              </a:spcAft>
              <a:buNone/>
            </a:pPr>
            <a:r>
              <a:rPr lang="en" i="1"/>
              <a:t>⚠️ Make sure you are recording! ⚠️</a:t>
            </a:r>
            <a:endParaRPr i="1"/>
          </a:p>
          <a:p>
            <a:pPr marL="0" lvl="0" indent="0" algn="l" rtl="0">
              <a:lnSpc>
                <a:spcPct val="115000"/>
              </a:lnSpc>
              <a:spcBef>
                <a:spcPts val="800"/>
              </a:spcBef>
              <a:spcAft>
                <a:spcPts val="0"/>
              </a:spcAft>
              <a:buNone/>
            </a:pPr>
            <a:r>
              <a:rPr lang="en" i="1"/>
              <a:t>💡 Use the “Find and replace” feature on Google Slides to update the “snippets” for this presentation. Below are the list of “snippets” you can replace with specific information for your giving day. 💡</a:t>
            </a:r>
            <a:endParaRPr i="1"/>
          </a:p>
          <a:p>
            <a:pPr marL="457200" lvl="0" indent="-298450" algn="l" rtl="0">
              <a:lnSpc>
                <a:spcPct val="115000"/>
              </a:lnSpc>
              <a:spcBef>
                <a:spcPts val="800"/>
              </a:spcBef>
              <a:spcAft>
                <a:spcPts val="0"/>
              </a:spcAft>
              <a:buSzPts val="1100"/>
              <a:buChar char="●"/>
            </a:pPr>
            <a:r>
              <a:rPr lang="en" i="1"/>
              <a:t>[DoG]</a:t>
            </a:r>
            <a:endParaRPr i="1"/>
          </a:p>
          <a:p>
            <a:pPr marL="457200" lvl="0" indent="-298450" algn="l" rtl="0">
              <a:lnSpc>
                <a:spcPct val="115000"/>
              </a:lnSpc>
              <a:spcBef>
                <a:spcPts val="0"/>
              </a:spcBef>
              <a:spcAft>
                <a:spcPts val="0"/>
              </a:spcAft>
              <a:buSzPts val="1100"/>
              <a:buChar char="●"/>
            </a:pPr>
            <a:r>
              <a:rPr lang="en" i="1"/>
              <a:t>[DoG Name] (same as DoG)</a:t>
            </a:r>
            <a:endParaRPr i="1"/>
          </a:p>
          <a:p>
            <a:pPr marL="457200" lvl="0" indent="-298450" algn="l" rtl="0">
              <a:lnSpc>
                <a:spcPct val="115000"/>
              </a:lnSpc>
              <a:spcBef>
                <a:spcPts val="0"/>
              </a:spcBef>
              <a:spcAft>
                <a:spcPts val="0"/>
              </a:spcAft>
              <a:buSzPts val="1100"/>
              <a:buChar char="●"/>
            </a:pPr>
            <a:r>
              <a:rPr lang="en" i="1"/>
              <a:t>[DoG URL]</a:t>
            </a:r>
            <a:endParaRPr i="1"/>
          </a:p>
          <a:p>
            <a:pPr marL="457200" lvl="0" indent="-298450" algn="l" rtl="0">
              <a:lnSpc>
                <a:spcPct val="115000"/>
              </a:lnSpc>
              <a:spcBef>
                <a:spcPts val="0"/>
              </a:spcBef>
              <a:spcAft>
                <a:spcPts val="0"/>
              </a:spcAft>
              <a:buSzPts val="1100"/>
              <a:buChar char="●"/>
            </a:pPr>
            <a:r>
              <a:rPr lang="en" i="1"/>
              <a:t>[Partner Organization]</a:t>
            </a:r>
            <a:endParaRPr i="1"/>
          </a:p>
          <a:p>
            <a:pPr marL="457200" lvl="0" indent="-298450" algn="l" rtl="0">
              <a:lnSpc>
                <a:spcPct val="115000"/>
              </a:lnSpc>
              <a:spcBef>
                <a:spcPts val="0"/>
              </a:spcBef>
              <a:spcAft>
                <a:spcPts val="0"/>
              </a:spcAft>
              <a:buSzPts val="1100"/>
              <a:buChar char="●"/>
            </a:pPr>
            <a:r>
              <a:rPr lang="en" i="1"/>
              <a:t>[Year]</a:t>
            </a:r>
            <a:endParaRPr i="1"/>
          </a:p>
          <a:p>
            <a:pPr marL="0" lvl="0" indent="0" algn="l" rtl="0">
              <a:spcBef>
                <a:spcPts val="800"/>
              </a:spcBef>
              <a:spcAft>
                <a:spcPts val="0"/>
              </a:spcAft>
              <a:buNone/>
            </a:pPr>
            <a:r>
              <a:rPr lang="en" b="1" u="sng"/>
              <a:t>Presenter Notes:</a:t>
            </a:r>
            <a:endParaRPr b="1" u="sng"/>
          </a:p>
          <a:p>
            <a:pPr marL="457200" lvl="0" indent="-298450" algn="l" rtl="0">
              <a:spcBef>
                <a:spcPts val="0"/>
              </a:spcBef>
              <a:spcAft>
                <a:spcPts val="0"/>
              </a:spcAft>
              <a:buSzPts val="1100"/>
              <a:buChar char="●"/>
            </a:pPr>
            <a:r>
              <a:rPr lang="en"/>
              <a:t>Welcome attendees</a:t>
            </a:r>
            <a:endParaRPr/>
          </a:p>
          <a:p>
            <a:pPr marL="457200" lvl="0" indent="-298450" algn="l" rtl="0">
              <a:spcBef>
                <a:spcPts val="0"/>
              </a:spcBef>
              <a:spcAft>
                <a:spcPts val="0"/>
              </a:spcAft>
              <a:buSzPts val="1100"/>
              <a:buChar char="●"/>
            </a:pPr>
            <a:r>
              <a:rPr lang="en"/>
              <a:t>If starting right at start time, feel free to wait up to 2 additional minutes to allow for additional attendees to join</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Hello everyone and welcome! I’m so glad that you all are joining today’s webinar on Getting Ready for [DoG]. We’re going to wait a couple of extra minutes to allow folks to sign on, and get started at –:02.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0c78a5414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0c78a5414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b="1" u="sng" dirty="0">
                <a:solidFill>
                  <a:schemeClr val="dk1"/>
                </a:solidFill>
              </a:rPr>
              <a:t>\</a:t>
            </a:r>
            <a:r>
              <a:rPr lang="en" dirty="0">
                <a:solidFill>
                  <a:schemeClr val="dk1"/>
                </a:solidFill>
              </a:rPr>
              <a:t>s</a:t>
            </a:r>
            <a:endParaRPr lang="en-US" dirty="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u="sng" dirty="0">
                <a:solidFill>
                  <a:schemeClr val="dk1"/>
                </a:solidFill>
              </a:rPr>
              <a:t>Presenter Script:</a:t>
            </a:r>
            <a:endParaRPr b="1" u="sng">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One of Bonterra’s top priorities is security and reliability. </a:t>
            </a:r>
            <a:endParaRPr>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To ensure this, Bonterra partners with Stripe, a PCI Level 1 Payment Processor for secure donation processing. </a:t>
            </a:r>
            <a:endParaRPr>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Donor payment information is never revealed or saved within Bonterra, but instead securely passed through to Stripe for processing.</a:t>
            </a:r>
            <a:endParaRPr>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When a donor gives to your organization, funds are deposited directly into your bank account within 5-7 business days. In order to become verified to receive donations, your organization must have a bank account that can accept ACH transfers. When setting up your direct deposit, your information will be securely passed through and verified by Stripe. </a:t>
            </a:r>
            <a:endParaRPr>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Additionally, Bonterra verifies that all participating organizations are verified as IRS and state-recognized nonprofits. By doing this, we ensure that donors can feel confident that they’re giving to who they think they are.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103bf4e30d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103bf4e30d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endParaRPr lang="en" b="1" u="sng" dirty="0"/>
          </a:p>
          <a:p>
            <a:pPr marL="0" lvl="0" indent="0" algn="l" rtl="0">
              <a:spcBef>
                <a:spcPts val="0"/>
              </a:spcBef>
              <a:spcAft>
                <a:spcPts val="0"/>
              </a:spcAft>
              <a:buNone/>
            </a:pPr>
            <a:endParaRPr/>
          </a:p>
          <a:p>
            <a:pPr marL="0" lvl="0" indent="0" algn="l" rtl="0">
              <a:spcBef>
                <a:spcPts val="0"/>
              </a:spcBef>
              <a:spcAft>
                <a:spcPts val="0"/>
              </a:spcAft>
              <a:buNone/>
            </a:pPr>
            <a:r>
              <a:rPr lang="en" b="1" u="sng" dirty="0"/>
              <a:t>Presenter Script: </a:t>
            </a:r>
            <a:endParaRPr b="1" u="sng" dirty="0"/>
          </a:p>
          <a:p>
            <a:pPr marL="0" lvl="0" indent="0" algn="l" rtl="0">
              <a:spcBef>
                <a:spcPts val="0"/>
              </a:spcBef>
              <a:spcAft>
                <a:spcPts val="0"/>
              </a:spcAft>
              <a:buNone/>
            </a:pPr>
            <a:r>
              <a:rPr lang="en" dirty="0">
                <a:solidFill>
                  <a:schemeClr val="dk1"/>
                </a:solidFill>
              </a:rPr>
              <a:t>Bonterra provides simple donation processing to ensure that the donor experience is easy and enjoyable.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All major credit cards accepted.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[Additionally, donors giving over $X amount can make their gift by logging directly into their online bank to take advantage of lower processing fees - but more on that later!]</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When exploring [</a:t>
            </a:r>
            <a:r>
              <a:rPr lang="en" dirty="0" err="1">
                <a:solidFill>
                  <a:schemeClr val="dk1"/>
                </a:solidFill>
              </a:rPr>
              <a:t>DoG</a:t>
            </a:r>
            <a:r>
              <a:rPr lang="en" dirty="0">
                <a:solidFill>
                  <a:schemeClr val="dk1"/>
                </a:solidFill>
              </a:rPr>
              <a:t> URL], donors will have the option to add donations to their gift basket. This provides them an easy way to keep track of the organizations that they want to give to, while exploring additional organizations throughout the site. When it comes time to check out, they’ll have the option to easily view their gift basket and complete their donations.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We process all transactions securely using our payment processor, Stripe, which, as mentioned earlier, is a PCI Level 1 Compliant payment processor. This is the highest level of compliance available.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Although our donation process is simple, fun, and easy to use, we understand that questions can come up. We understand how important is to have support available during the critical moments of a donor actually making their gift. Because of this, we have chat support available right within the donation form for easy access to our support team every step of the way!</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0ef4880183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0ef4880183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sz="1050" i="1" dirty="0">
              <a:solidFill>
                <a:schemeClr val="dk1"/>
              </a:solidFill>
              <a:highlight>
                <a:srgbClr val="FFFFFF"/>
              </a:highlight>
              <a:latin typeface="Roboto"/>
              <a:ea typeface="Roboto"/>
              <a:cs typeface="Roboto"/>
            </a:endParaRPr>
          </a:p>
          <a:p>
            <a:pPr marL="0" lvl="0" indent="0" algn="l" rtl="0">
              <a:spcBef>
                <a:spcPts val="0"/>
              </a:spcBef>
              <a:spcAft>
                <a:spcPts val="0"/>
              </a:spcAft>
              <a:buNone/>
            </a:pP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r>
              <a:rPr lang="en" sz="1050" b="1" u="sng" dirty="0">
                <a:solidFill>
                  <a:schemeClr val="dk1"/>
                </a:solidFill>
                <a:highlight>
                  <a:srgbClr val="FFFFFF"/>
                </a:highlight>
                <a:latin typeface="Roboto"/>
                <a:ea typeface="Roboto"/>
                <a:cs typeface="Roboto"/>
                <a:sym typeface="Roboto"/>
              </a:rPr>
              <a:t>Presenter Script: </a:t>
            </a:r>
            <a:endParaRPr sz="1050" b="1" u="sng">
              <a:solidFill>
                <a:schemeClr val="dk1"/>
              </a:solidFill>
              <a:highlight>
                <a:srgbClr val="FFFFFF"/>
              </a:highlight>
              <a:latin typeface="Roboto"/>
              <a:ea typeface="Roboto"/>
              <a:cs typeface="Roboto"/>
              <a:sym typeface="Roboto"/>
            </a:endParaRPr>
          </a:p>
          <a:p>
            <a:pPr indent="-295275">
              <a:buClr>
                <a:schemeClr val="dk1"/>
              </a:buClr>
              <a:buSzPts val="1050"/>
              <a:buFont typeface="Roboto"/>
              <a:buChar char="●"/>
            </a:pPr>
            <a:r>
              <a:rPr lang="en" sz="1050" dirty="0">
                <a:solidFill>
                  <a:schemeClr val="dk1"/>
                </a:solidFill>
                <a:highlight>
                  <a:srgbClr val="FFFFFF"/>
                </a:highlight>
                <a:latin typeface="Roboto"/>
                <a:ea typeface="Roboto"/>
                <a:cs typeface="Roboto"/>
                <a:sym typeface="Roboto"/>
              </a:rPr>
              <a:t>When donors give through Give Big Green Bay they will have the option to cover the donation processing fees in the last step of the donation form. While this is totally optional, we find that historically 65-70% of donors cover fees during a giving day. While this is totally optional, last year 87% of donors covered the fees when making their gift during Give Big Green Bay</a:t>
            </a:r>
            <a:endParaRPr lang="en" sz="1050">
              <a:solidFill>
                <a:schemeClr val="dk1"/>
              </a:solidFill>
              <a:highlight>
                <a:srgbClr val="FFFFFF"/>
              </a:highlight>
              <a:latin typeface="Roboto"/>
              <a:ea typeface="Roboto"/>
              <a:cs typeface="Roboto"/>
            </a:endParaRPr>
          </a:p>
          <a:p>
            <a:pPr marL="457200" lvl="0" indent="-295275" algn="l" rtl="0">
              <a:spcBef>
                <a:spcPts val="0"/>
              </a:spcBef>
              <a:spcAft>
                <a:spcPts val="0"/>
              </a:spcAft>
              <a:buClr>
                <a:schemeClr val="dk1"/>
              </a:buClr>
              <a:buSzPts val="1050"/>
              <a:buFont typeface="Roboto"/>
              <a:buChar char="●"/>
            </a:pPr>
            <a:r>
              <a:rPr lang="en" sz="1050" dirty="0">
                <a:solidFill>
                  <a:schemeClr val="dk1"/>
                </a:solidFill>
                <a:highlight>
                  <a:srgbClr val="FFFFFF"/>
                </a:highlight>
                <a:latin typeface="Roboto"/>
                <a:ea typeface="Roboto"/>
                <a:cs typeface="Roboto"/>
                <a:sym typeface="Roboto"/>
              </a:rPr>
              <a:t>This means that it only cost $1.30 per $100 raised online! Although there is always a cost to raising funds online, donors are not always aware of these costs. By providing transparency around fees, most donors are willing to cover them to ensure that their recipient organization receives 100% of their intended donation. </a:t>
            </a:r>
            <a:endParaRPr sz="1050" dirty="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03bf4e30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103bf4e30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u="sng">
                <a:solidFill>
                  <a:schemeClr val="dk1"/>
                </a:solidFill>
              </a:rPr>
              <a:t>Presenter Notes:</a:t>
            </a:r>
            <a:endParaRPr b="1" u="sng">
              <a:solidFill>
                <a:schemeClr val="dk1"/>
              </a:solidFill>
            </a:endParaRPr>
          </a:p>
          <a:p>
            <a:pPr marL="457200" lvl="0" indent="-298450" algn="l" rtl="0">
              <a:lnSpc>
                <a:spcPct val="100000"/>
              </a:lnSpc>
              <a:spcBef>
                <a:spcPts val="800"/>
              </a:spcBef>
              <a:spcAft>
                <a:spcPts val="0"/>
              </a:spcAft>
              <a:buClr>
                <a:schemeClr val="dk1"/>
              </a:buClr>
              <a:buSzPts val="1100"/>
              <a:buChar char="●"/>
            </a:pPr>
            <a:r>
              <a:rPr lang="en">
                <a:solidFill>
                  <a:schemeClr val="dk1"/>
                </a:solidFill>
              </a:rPr>
              <a:t>So what fees are associated with making a gift during [DoG]? Explain above fee structure.</a:t>
            </a:r>
            <a:endParaRPr>
              <a:solidFill>
                <a:schemeClr val="dk1"/>
              </a:solidFill>
            </a:endParaRPr>
          </a:p>
          <a:p>
            <a:pPr marL="0" lvl="0" indent="0" algn="l" rtl="0">
              <a:lnSpc>
                <a:spcPct val="100000"/>
              </a:lnSpc>
              <a:spcBef>
                <a:spcPts val="800"/>
              </a:spcBef>
              <a:spcAft>
                <a:spcPts val="0"/>
              </a:spcAft>
              <a:buNone/>
            </a:pPr>
            <a:r>
              <a:rPr lang="en" b="1" u="sng">
                <a:solidFill>
                  <a:schemeClr val="dk1"/>
                </a:solidFill>
              </a:rPr>
              <a:t>Presenter Script: </a:t>
            </a:r>
            <a:endParaRPr b="1" u="sng">
              <a:solidFill>
                <a:schemeClr val="dk1"/>
              </a:solidFill>
            </a:endParaRPr>
          </a:p>
          <a:p>
            <a:pPr marL="0" lvl="0" indent="0" algn="l" rtl="0">
              <a:lnSpc>
                <a:spcPct val="100000"/>
              </a:lnSpc>
              <a:spcBef>
                <a:spcPts val="800"/>
              </a:spcBef>
              <a:spcAft>
                <a:spcPts val="0"/>
              </a:spcAft>
              <a:buNone/>
            </a:pPr>
            <a:r>
              <a:rPr lang="en">
                <a:solidFill>
                  <a:schemeClr val="dk1"/>
                </a:solidFill>
              </a:rPr>
              <a:t>So what fees are associated with making a gift on [DoG]?</a:t>
            </a:r>
            <a:endParaRPr>
              <a:solidFill>
                <a:schemeClr val="dk1"/>
              </a:solidFill>
            </a:endParaRPr>
          </a:p>
          <a:p>
            <a:pPr marL="457200" lvl="0" indent="-298450" algn="l" rtl="0">
              <a:lnSpc>
                <a:spcPct val="100000"/>
              </a:lnSpc>
              <a:spcBef>
                <a:spcPts val="800"/>
              </a:spcBef>
              <a:spcAft>
                <a:spcPts val="0"/>
              </a:spcAft>
              <a:buClr>
                <a:schemeClr val="dk1"/>
              </a:buClr>
              <a:buSzPts val="1100"/>
              <a:buChar char="●"/>
            </a:pPr>
            <a:r>
              <a:rPr lang="en">
                <a:solidFill>
                  <a:schemeClr val="dk1"/>
                </a:solidFill>
              </a:rPr>
              <a:t>When making a gift via Credit Card, the fees for making a gift on [DoG] are 3% platform fee + 2.5% + $0.30 transaction fee. This equals a total of 5.5% + $0.30 when making a donation via Credit Card.</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For donations over $100, donors have the option to give via Credit Card or via direct ACH. This means that they’ll have the option to connect their online banking account to make a gift directly from there to [DoG]. The fees associated with this method are a 3% platform fee, plus a flat, $3 bank fee for a total of 3% + $3. Donors who are giving in larger amounts appreciate having this option to save on fees, and like we saw earlier, X% of donors have historically covered the fees bringing the cost of fundraising down to just $X per $100 raised online.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071bb12eb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1071bb12e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b="1" u="sng" dirty="0"/>
          </a:p>
          <a:p>
            <a:pPr marL="0" lvl="0" indent="0" algn="l" rtl="0">
              <a:spcBef>
                <a:spcPts val="0"/>
              </a:spcBef>
              <a:spcAft>
                <a:spcPts val="0"/>
              </a:spcAft>
              <a:buNone/>
            </a:pPr>
            <a:endParaRPr/>
          </a:p>
          <a:p>
            <a:pPr marL="0" lvl="0" indent="0" algn="l" rtl="0">
              <a:spcBef>
                <a:spcPts val="0"/>
              </a:spcBef>
              <a:spcAft>
                <a:spcPts val="0"/>
              </a:spcAft>
              <a:buNone/>
            </a:pPr>
            <a:r>
              <a:rPr lang="en" b="1" u="sng" dirty="0"/>
              <a:t>Presenter Scripts: </a:t>
            </a:r>
            <a:endParaRPr b="1" u="sng" dirty="0"/>
          </a:p>
          <a:p>
            <a:pPr marL="457200" lvl="0" indent="-298450" algn="l" rtl="0">
              <a:spcBef>
                <a:spcPts val="0"/>
              </a:spcBef>
              <a:spcAft>
                <a:spcPts val="0"/>
              </a:spcAft>
              <a:buClr>
                <a:schemeClr val="dk1"/>
              </a:buClr>
              <a:buSzPts val="1100"/>
              <a:buChar char="●"/>
            </a:pPr>
            <a:r>
              <a:rPr lang="en" dirty="0">
                <a:solidFill>
                  <a:schemeClr val="dk1"/>
                </a:solidFill>
              </a:rPr>
              <a:t>On this slide, you can see an example of our awesome Gift Basket feature that I mentioned earlier</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Donors can add organizations to their gift basket to keep track of where they’d like to give as they browse the site.</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Donors can add organizations to their gift basket by selecting that option on each organization’s profile, OR by selecting “+ Add Another Organization” right within the donation form.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This makes it easy for donors to support multiple organizations in one smooth transaction!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1071bb12e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1071bb12e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i="1" dirty="0"/>
          </a:p>
          <a:p>
            <a:pPr marL="0" lvl="0" indent="0" algn="l" rtl="0">
              <a:spcBef>
                <a:spcPts val="0"/>
              </a:spcBef>
              <a:spcAft>
                <a:spcPts val="0"/>
              </a:spcAft>
              <a:buNone/>
            </a:pPr>
            <a:endParaRPr/>
          </a:p>
          <a:p>
            <a:pPr marL="0" lvl="0" indent="0" algn="l" rtl="0">
              <a:spcBef>
                <a:spcPts val="0"/>
              </a:spcBef>
              <a:spcAft>
                <a:spcPts val="0"/>
              </a:spcAft>
              <a:buNone/>
            </a:pPr>
            <a:r>
              <a:rPr lang="en" b="1" u="sng" dirty="0"/>
              <a:t>Presenter Script: </a:t>
            </a:r>
            <a:endParaRPr b="1" u="sng" dirty="0"/>
          </a:p>
          <a:p>
            <a:pPr marL="457200" lvl="0" indent="-298450" algn="l" rtl="0">
              <a:spcBef>
                <a:spcPts val="0"/>
              </a:spcBef>
              <a:spcAft>
                <a:spcPts val="0"/>
              </a:spcAft>
              <a:buSzPts val="1100"/>
              <a:buChar char="●"/>
            </a:pPr>
            <a:r>
              <a:rPr lang="en" dirty="0"/>
              <a:t>Once donors make their donation, they will immediately receive a thank you email from the Bonterra Giving Day platform. </a:t>
            </a:r>
            <a:endParaRPr dirty="0"/>
          </a:p>
          <a:p>
            <a:pPr marL="457200" lvl="0" indent="-298450" algn="l" rtl="0">
              <a:spcBef>
                <a:spcPts val="0"/>
              </a:spcBef>
              <a:spcAft>
                <a:spcPts val="0"/>
              </a:spcAft>
              <a:buSzPts val="1100"/>
              <a:buChar char="●"/>
            </a:pPr>
            <a:r>
              <a:rPr lang="en" dirty="0"/>
              <a:t>This thank you letter can be customized to include a special message from your organization, and we’ll cover more details on how to personalize this a little bit later in today’s presentation!</a:t>
            </a:r>
            <a:endParaRPr dirty="0"/>
          </a:p>
          <a:p>
            <a:pPr marL="457200" lvl="0" indent="-298450" algn="l" rtl="0">
              <a:spcBef>
                <a:spcPts val="0"/>
              </a:spcBef>
              <a:spcAft>
                <a:spcPts val="0"/>
              </a:spcAft>
              <a:buSzPts val="1100"/>
              <a:buChar char="●"/>
            </a:pPr>
            <a:endParaRPr lang="e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4471bdda74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4471bdda7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1071bb12eb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1071bb12eb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solidFill>
                <a:schemeClr val="dk1"/>
              </a:solidFill>
            </a:endParaRPr>
          </a:p>
          <a:p>
            <a:pPr marL="0" lvl="0" indent="0" algn="l" rtl="0">
              <a:spcBef>
                <a:spcPts val="0"/>
              </a:spcBef>
              <a:spcAft>
                <a:spcPts val="0"/>
              </a:spcAft>
              <a:buNone/>
            </a:pPr>
            <a:r>
              <a:rPr lang="en" b="1" u="sng" dirty="0">
                <a:solidFill>
                  <a:schemeClr val="dk1"/>
                </a:solidFill>
              </a:rPr>
              <a:t>Presenter Script: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We have a dedicated Customer Success team available to help answer any questions that may come up at any time throughout this process, in addition to hundreds of support articles that are available online 24/7.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We also have an extensive blog where you can find tips, tricks, and strategies to take your giving day to the next level.</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To get in touch with our Customer Success </a:t>
            </a:r>
            <a:r>
              <a:rPr lang="en" dirty="0" err="1">
                <a:solidFill>
                  <a:schemeClr val="dk1"/>
                </a:solidFill>
              </a:rPr>
              <a:t>team,simply</a:t>
            </a:r>
            <a:r>
              <a:rPr lang="en" dirty="0">
                <a:solidFill>
                  <a:schemeClr val="dk1"/>
                </a:solidFill>
              </a:rPr>
              <a:t> write into the little blue chat bubble with your question.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Our team is here to help you succeed, so remember that no question is too big or small to ask.</a:t>
            </a:r>
            <a:endParaRPr b="1" u="sng"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1071bb12eb_0_7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1071bb12eb_0_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Now that we’ve walked through how to register for [DoG] [Year], we’ll walk you through each step to completing your profile to ensure it is giving day ready!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1071bb12eb_0_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1071bb12eb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Each blue box represents an area of your profile that has yet to be completed</a:t>
            </a:r>
            <a:endParaRPr/>
          </a:p>
          <a:p>
            <a:pPr marL="457200" lvl="0" indent="-298450" algn="l" rtl="0">
              <a:spcBef>
                <a:spcPts val="0"/>
              </a:spcBef>
              <a:spcAft>
                <a:spcPts val="0"/>
              </a:spcAft>
              <a:buSzPts val="1100"/>
              <a:buChar char="●"/>
            </a:pPr>
            <a:r>
              <a:rPr lang="en"/>
              <a:t>Each green check mark represents an area of your profile that is already complete</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Once you’ve completed registration, you’ll be taken to your Giving Day Dashboard. This will be your home base for managing your profile for [DoG]. </a:t>
            </a:r>
            <a:endParaRPr/>
          </a:p>
          <a:p>
            <a:pPr marL="457200" lvl="0" indent="-298450" algn="l" rtl="0">
              <a:spcBef>
                <a:spcPts val="0"/>
              </a:spcBef>
              <a:spcAft>
                <a:spcPts val="0"/>
              </a:spcAft>
              <a:buSzPts val="1100"/>
              <a:buChar char="●"/>
            </a:pPr>
            <a:r>
              <a:rPr lang="en"/>
              <a:t>Each blue box represents an area of your profile that has yet to be completed, and each green check mark represents an area of your profile that is complete. </a:t>
            </a:r>
            <a:endParaRPr/>
          </a:p>
          <a:p>
            <a:pPr marL="457200" lvl="0" indent="-298450" algn="l" rtl="0">
              <a:spcBef>
                <a:spcPts val="0"/>
              </a:spcBef>
              <a:spcAft>
                <a:spcPts val="0"/>
              </a:spcAft>
              <a:buSzPts val="1100"/>
              <a:buChar char="●"/>
            </a:pPr>
            <a:r>
              <a:rPr lang="en"/>
              <a:t>In order to set your profile up for success, we recommend that you complete each section of your profile. </a:t>
            </a:r>
            <a:endParaRPr/>
          </a:p>
          <a:p>
            <a:pPr marL="457200" lvl="0" indent="-298450" algn="l" rtl="0">
              <a:spcBef>
                <a:spcPts val="0"/>
              </a:spcBef>
              <a:spcAft>
                <a:spcPts val="0"/>
              </a:spcAft>
              <a:buSzPts val="1100"/>
              <a:buChar char="●"/>
            </a:pPr>
            <a:r>
              <a:rPr lang="en"/>
              <a:t>Over the next few minutes, we’ll cover each of these steps more in depth.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1071bb12eb_0_1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1071bb12eb_0_1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lang="en" b="1" u="sng" dirty="0">
              <a:solidFill>
                <a:schemeClr val="dk1"/>
              </a:solidFill>
            </a:endParaRPr>
          </a:p>
          <a:p>
            <a:pPr marL="0" lvl="0" indent="0" algn="l" rtl="0">
              <a:lnSpc>
                <a:spcPct val="115000"/>
              </a:lnSpc>
              <a:spcBef>
                <a:spcPts val="0"/>
              </a:spcBef>
              <a:spcAft>
                <a:spcPts val="0"/>
              </a:spcAft>
              <a:buNone/>
            </a:pPr>
            <a:r>
              <a:rPr lang="en" b="1" u="sng" dirty="0">
                <a:solidFill>
                  <a:schemeClr val="dk1"/>
                </a:solidFill>
              </a:rPr>
              <a:t>Presenter Script: </a:t>
            </a:r>
            <a:endParaRPr b="1" u="sng"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Just a few housekeeping notes before we jump into today’s presentation. This webinar is being recorded so you’ll be able to revisit the presentation at your convenience, or share it with someone who wasn’t able to attend today. </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You are all on mute in order to keep the noise levels to a minimum - however we do encourage questions, so please take a moment to locate your Q&amp;A box now and we’ll save time at the end to address all of your questions. </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As a friendly reminder, please be sure to submit any questions that you have through the Q&amp;A box rather than chat. This will help us ensure that your questions don’t get missed. </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With that said, please take some time to write into the chat now and let us know what organization you’re representing today, as well as whether you’re a [</a:t>
            </a:r>
            <a:r>
              <a:rPr lang="en" dirty="0" err="1">
                <a:solidFill>
                  <a:schemeClr val="dk1"/>
                </a:solidFill>
              </a:rPr>
              <a:t>DoG</a:t>
            </a:r>
            <a:r>
              <a:rPr lang="en" dirty="0">
                <a:solidFill>
                  <a:schemeClr val="dk1"/>
                </a:solidFill>
              </a:rPr>
              <a:t>] veteran or if this is your first time participating. </a:t>
            </a:r>
            <a:endParaRPr dirty="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1071bb12eb_0_5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11071bb12eb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Add a cover photo</a:t>
            </a:r>
            <a:endParaRPr/>
          </a:p>
          <a:p>
            <a:pPr marL="457200" lvl="0" indent="-298450" algn="l" rtl="0">
              <a:spcBef>
                <a:spcPts val="0"/>
              </a:spcBef>
              <a:spcAft>
                <a:spcPts val="0"/>
              </a:spcAft>
              <a:buSzPts val="1100"/>
              <a:buChar char="●"/>
            </a:pPr>
            <a:r>
              <a:rPr lang="en"/>
              <a:t>Set a monetary goal</a:t>
            </a:r>
            <a:endParaRPr/>
          </a:p>
          <a:p>
            <a:pPr marL="457200" lvl="0" indent="-298450" algn="l" rtl="0">
              <a:spcBef>
                <a:spcPts val="0"/>
              </a:spcBef>
              <a:spcAft>
                <a:spcPts val="0"/>
              </a:spcAft>
              <a:buSzPts val="1100"/>
              <a:buChar char="●"/>
            </a:pPr>
            <a:r>
              <a:rPr lang="en"/>
              <a:t>Tell the story of your organization’s participation in the giving day through words and visuals</a:t>
            </a:r>
            <a:endParaRPr/>
          </a:p>
          <a:p>
            <a:pPr marL="457200" lvl="0" indent="-298450" algn="l" rtl="0">
              <a:spcBef>
                <a:spcPts val="0"/>
              </a:spcBef>
              <a:spcAft>
                <a:spcPts val="0"/>
              </a:spcAft>
              <a:buSzPts val="1100"/>
              <a:buChar char="●"/>
            </a:pPr>
            <a:r>
              <a:rPr lang="en"/>
              <a:t>Use this as an opportunity to make an emotional appeal to your donors</a:t>
            </a:r>
            <a:endParaRPr/>
          </a:p>
          <a:p>
            <a:pPr marL="0" lvl="0" indent="0" algn="l" rtl="0">
              <a:spcBef>
                <a:spcPts val="0"/>
              </a:spcBef>
              <a:spcAft>
                <a:spcPts val="0"/>
              </a:spcAft>
              <a:buNone/>
            </a:pPr>
            <a:endParaRPr b="1" u="sng"/>
          </a:p>
          <a:p>
            <a:pPr marL="0" lvl="0" indent="0" algn="l" rtl="0">
              <a:spcBef>
                <a:spcPts val="0"/>
              </a:spcBef>
              <a:spcAft>
                <a:spcPts val="0"/>
              </a:spcAft>
              <a:buNone/>
            </a:pPr>
            <a:r>
              <a:rPr lang="en" b="1" u="sng"/>
              <a:t>Presenter Script: </a:t>
            </a:r>
            <a:endParaRPr b="1" u="sng"/>
          </a:p>
          <a:p>
            <a:pPr marL="457200" lvl="0" indent="-298450" algn="l" rtl="0">
              <a:spcBef>
                <a:spcPts val="0"/>
              </a:spcBef>
              <a:spcAft>
                <a:spcPts val="0"/>
              </a:spcAft>
              <a:buSzPts val="1100"/>
              <a:buChar char="●"/>
            </a:pPr>
            <a:r>
              <a:rPr lang="en"/>
              <a:t>Once you’ve filled out the basic information about your organization, you’ll move on to the next step on your Giving Day Dashboard which is to add your story.</a:t>
            </a:r>
            <a:endParaRPr/>
          </a:p>
          <a:p>
            <a:pPr marL="457200" lvl="0" indent="-298450" algn="l" rtl="0">
              <a:spcBef>
                <a:spcPts val="0"/>
              </a:spcBef>
              <a:spcAft>
                <a:spcPts val="0"/>
              </a:spcAft>
              <a:buSzPts val="1100"/>
              <a:buChar char="●"/>
            </a:pPr>
            <a:r>
              <a:rPr lang="en"/>
              <a:t>In this section, you’ll be prompted to add a cover photo, set a monetary goal, and tell the story of why your organization is participating through both words and visuals. </a:t>
            </a:r>
            <a:endParaRPr/>
          </a:p>
          <a:p>
            <a:pPr marL="457200" lvl="0" indent="-298450" algn="l" rtl="0">
              <a:spcBef>
                <a:spcPts val="0"/>
              </a:spcBef>
              <a:spcAft>
                <a:spcPts val="0"/>
              </a:spcAft>
              <a:buSzPts val="1100"/>
              <a:buChar char="●"/>
            </a:pPr>
            <a:r>
              <a:rPr lang="en"/>
              <a:t>I want to take a moment to stress the importance of adding a thoughtful story to your Giving Day profile. For donors that are not familiar with your organization yet, this will be their only opportunity to get to you know organization and why you’re raising funds. Testimonies, first-hand accounts from beneficiaries, or a letter from your President making a personal request for support, all are great examples of ways to make an emotional appear to your audience for their support. </a:t>
            </a:r>
            <a:endParaRPr/>
          </a:p>
          <a:p>
            <a:pPr marL="457200" lvl="0" indent="-298450" algn="l" rtl="0">
              <a:spcBef>
                <a:spcPts val="0"/>
              </a:spcBef>
              <a:spcAft>
                <a:spcPts val="0"/>
              </a:spcAft>
              <a:buSzPts val="1100"/>
              <a:buChar char="●"/>
            </a:pPr>
            <a:r>
              <a:rPr lang="en"/>
              <a:t>In addition to using words to share your organization’s story, we encourage you to use photos and videos whenever applicable. If your organization cannot use photos of beneficiaries for privacy reasons, there are tons of free stock images available to help illustrate your story with visuals.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1071bb12eb_0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1071bb12eb_0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State Attestation Compliance</a:t>
            </a:r>
            <a:endParaRPr/>
          </a:p>
          <a:p>
            <a:pPr marL="457200" lvl="0" indent="-298450" algn="l" rtl="0">
              <a:spcBef>
                <a:spcPts val="0"/>
              </a:spcBef>
              <a:spcAft>
                <a:spcPts val="0"/>
              </a:spcAft>
              <a:buSzPts val="1100"/>
              <a:buChar char="●"/>
            </a:pPr>
            <a:r>
              <a:rPr lang="en"/>
              <a:t>Basic information about your organization</a:t>
            </a:r>
            <a:endParaRPr/>
          </a:p>
          <a:p>
            <a:pPr marL="457200" lvl="0" indent="-298450" algn="l" rtl="0">
              <a:spcBef>
                <a:spcPts val="0"/>
              </a:spcBef>
              <a:spcAft>
                <a:spcPts val="0"/>
              </a:spcAft>
              <a:buSzPts val="1100"/>
              <a:buChar char="●"/>
            </a:pPr>
            <a:r>
              <a:rPr lang="en"/>
              <a:t>Banking information for your organization</a:t>
            </a:r>
            <a:endParaRPr/>
          </a:p>
          <a:p>
            <a:pPr marL="457200" lvl="0" indent="-298450" algn="l" rtl="0">
              <a:spcBef>
                <a:spcPts val="0"/>
              </a:spcBef>
              <a:spcAft>
                <a:spcPts val="0"/>
              </a:spcAft>
              <a:buSzPts val="1100"/>
              <a:buChar char="●"/>
            </a:pPr>
            <a:r>
              <a:rPr lang="en"/>
              <a:t>Organization Representative information</a:t>
            </a:r>
            <a:endParaRPr/>
          </a:p>
          <a:p>
            <a:pPr marL="457200" lvl="0" indent="-298450" algn="l" rtl="0">
              <a:spcBef>
                <a:spcPts val="0"/>
              </a:spcBef>
              <a:spcAft>
                <a:spcPts val="0"/>
              </a:spcAft>
              <a:buSzPts val="1100"/>
              <a:buChar char="●"/>
            </a:pPr>
            <a:r>
              <a:rPr lang="en"/>
              <a:t>This is separate from your “application” process to participate</a:t>
            </a:r>
            <a:endParaRPr/>
          </a:p>
          <a:p>
            <a:pPr marL="457200" lvl="0" indent="-298450" algn="l" rtl="0">
              <a:spcBef>
                <a:spcPts val="0"/>
              </a:spcBef>
              <a:spcAft>
                <a:spcPts val="0"/>
              </a:spcAft>
              <a:buSzPts val="1100"/>
              <a:buChar char="●"/>
            </a:pPr>
            <a:r>
              <a:rPr lang="en" b="1"/>
              <a:t>Pro Tip:</a:t>
            </a:r>
            <a:r>
              <a:rPr lang="en"/>
              <a:t> Don’t wait to complete this information. It can take at least several days, and in some instances more</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 </a:t>
            </a:r>
            <a:endParaRPr b="1" u="sng"/>
          </a:p>
          <a:p>
            <a:pPr marL="457200" lvl="0" indent="-298450" algn="l" rtl="0">
              <a:spcBef>
                <a:spcPts val="0"/>
              </a:spcBef>
              <a:spcAft>
                <a:spcPts val="0"/>
              </a:spcAft>
              <a:buSzPts val="1100"/>
              <a:buChar char="●"/>
            </a:pPr>
            <a:r>
              <a:rPr lang="en"/>
              <a:t>The next step on your Giving Day dashboard is one of the most important steps - getting verified to receive donations! Without completing this step, your organization will not be able to receive donations on your Giving Day.</a:t>
            </a:r>
            <a:endParaRPr/>
          </a:p>
          <a:p>
            <a:pPr marL="457200" lvl="0" indent="-298450" algn="l" rtl="0">
              <a:spcBef>
                <a:spcPts val="0"/>
              </a:spcBef>
              <a:spcAft>
                <a:spcPts val="0"/>
              </a:spcAft>
              <a:buSzPts val="1100"/>
              <a:buChar char="●"/>
            </a:pPr>
            <a:r>
              <a:rPr lang="en"/>
              <a:t>There are a few different components to becoming verified which we’ll walk through now. </a:t>
            </a:r>
            <a:endParaRPr/>
          </a:p>
          <a:p>
            <a:pPr marL="914400" lvl="1" indent="-298450" algn="l" rtl="0">
              <a:spcBef>
                <a:spcPts val="0"/>
              </a:spcBef>
              <a:spcAft>
                <a:spcPts val="0"/>
              </a:spcAft>
              <a:buSzPts val="1100"/>
              <a:buChar char="○"/>
            </a:pPr>
            <a:r>
              <a:rPr lang="en"/>
              <a:t>First, is state attestation compliance. In order to fundraise on the Bonterra Giving Days platform, your organization must attest to compliance with state charitable solicitation laws. More information about what this means for your organization can be found on your “Bank Account &amp; Verification” page. </a:t>
            </a:r>
            <a:endParaRPr/>
          </a:p>
          <a:p>
            <a:pPr marL="914400" lvl="1" indent="-298450" algn="l" rtl="0">
              <a:spcBef>
                <a:spcPts val="0"/>
              </a:spcBef>
              <a:spcAft>
                <a:spcPts val="0"/>
              </a:spcAft>
              <a:buSzPts val="1100"/>
              <a:buChar char="○"/>
            </a:pPr>
            <a:r>
              <a:rPr lang="en"/>
              <a:t>Next, you’ll be requested to provide some basic information about your organization, such as legal name, DBA name, and address, as well as banking information for where your donations should be deposited.</a:t>
            </a:r>
            <a:endParaRPr/>
          </a:p>
          <a:p>
            <a:pPr marL="914400" lvl="1" indent="-298450" algn="l" rtl="0">
              <a:spcBef>
                <a:spcPts val="0"/>
              </a:spcBef>
              <a:spcAft>
                <a:spcPts val="0"/>
              </a:spcAft>
              <a:buSzPts val="1100"/>
              <a:buChar char="○"/>
            </a:pPr>
            <a:r>
              <a:rPr lang="en"/>
              <a:t>Additionally, you’ll be required to provide information for an organization representative. The organization representative for your organization should be someone who has both administrative access to your profile, as well as oversight of your organization’s bank account. Additional information about who the organization representative should be and what they will need to provide can be found in our Help Center. </a:t>
            </a:r>
            <a:endParaRPr/>
          </a:p>
          <a:p>
            <a:pPr marL="914400" lvl="1" indent="-298450" algn="l" rtl="0">
              <a:lnSpc>
                <a:spcPct val="115000"/>
              </a:lnSpc>
              <a:spcBef>
                <a:spcPts val="0"/>
              </a:spcBef>
              <a:spcAft>
                <a:spcPts val="0"/>
              </a:spcAft>
              <a:buSzPts val="1100"/>
              <a:buChar char="○"/>
            </a:pPr>
            <a:r>
              <a:rPr lang="en" i="1">
                <a:solidFill>
                  <a:schemeClr val="dk1"/>
                </a:solidFill>
              </a:rPr>
              <a:t>For 2022: </a:t>
            </a:r>
            <a:r>
              <a:rPr lang="en">
                <a:solidFill>
                  <a:schemeClr val="dk1"/>
                </a:solidFill>
              </a:rPr>
              <a:t>One thing we wanted to call attention to is that recently financial regulators have begun enforcing additional verification requirements. Payments regulations like these aim to create a safer, more secure financial ecosystem by helping prevent crimes like money laundering, fraud, and tax evasion. For organizations that have participated in the past, please keep an eye out for a communication from our Process Coordinator with instructions on how to provide this additional information. When providing this information, you will be doing so directly through the secure Stripe portal, and as mentioned before, Stripe has the highest level of PCI compliance available. </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When prepping your profile for [DoG], it’s important to complete this step as soon as possible so as not to risk leaving it for the last minute. This is because it can take up to 7 days to fully verify your organization, and we want to ensure that you have plenty of time to provide any additional information that may be requested in order to become verified to receive donations.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1071bb12eb_0_5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1071bb12eb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Custom amounts</a:t>
            </a:r>
            <a:endParaRPr/>
          </a:p>
          <a:p>
            <a:pPr marL="457200" lvl="0" indent="-298450" algn="l" rtl="0">
              <a:spcBef>
                <a:spcPts val="0"/>
              </a:spcBef>
              <a:spcAft>
                <a:spcPts val="0"/>
              </a:spcAft>
              <a:buSzPts val="1100"/>
              <a:buChar char="●"/>
            </a:pPr>
            <a:r>
              <a:rPr lang="en"/>
              <a:t>Unique descriptions</a:t>
            </a:r>
            <a:endParaRPr/>
          </a:p>
          <a:p>
            <a:pPr marL="457200" lvl="0" indent="-298450" algn="l" rtl="0">
              <a:spcBef>
                <a:spcPts val="0"/>
              </a:spcBef>
              <a:spcAft>
                <a:spcPts val="0"/>
              </a:spcAft>
              <a:buSzPts val="1100"/>
              <a:buChar char="●"/>
            </a:pPr>
            <a:r>
              <a:rPr lang="en"/>
              <a:t>Optional photos</a:t>
            </a:r>
            <a:endParaRPr/>
          </a:p>
          <a:p>
            <a:pPr marL="457200" lvl="0" indent="-298450" algn="l" rtl="0">
              <a:spcBef>
                <a:spcPts val="0"/>
              </a:spcBef>
              <a:spcAft>
                <a:spcPts val="0"/>
              </a:spcAft>
              <a:buSzPts val="1100"/>
              <a:buChar char="●"/>
            </a:pPr>
            <a:r>
              <a:rPr lang="en"/>
              <a:t>Unlimited Levels</a:t>
            </a:r>
            <a:endParaRPr/>
          </a:p>
          <a:p>
            <a:pPr marL="457200" lvl="0" indent="-298450" algn="l" rtl="0">
              <a:spcBef>
                <a:spcPts val="0"/>
              </a:spcBef>
              <a:spcAft>
                <a:spcPts val="0"/>
              </a:spcAft>
              <a:buSzPts val="1100"/>
              <a:buChar char="●"/>
            </a:pPr>
            <a:r>
              <a:rPr lang="en"/>
              <a:t>Pro Tip: Using custom amounts to represent your organization, like a tangible good or service, further connects the donor to your goal</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 </a:t>
            </a:r>
            <a:endParaRPr b="1" u="sng"/>
          </a:p>
          <a:p>
            <a:pPr marL="457200" lvl="0" indent="-298450" algn="l" rtl="0">
              <a:spcBef>
                <a:spcPts val="0"/>
              </a:spcBef>
              <a:spcAft>
                <a:spcPts val="0"/>
              </a:spcAft>
              <a:buSzPts val="1100"/>
              <a:buChar char="●"/>
            </a:pPr>
            <a:r>
              <a:rPr lang="en"/>
              <a:t>Next, you’ll have the opportunity to set up suggested donation levels for your profile. </a:t>
            </a:r>
            <a:endParaRPr/>
          </a:p>
          <a:p>
            <a:pPr marL="457200" lvl="0" indent="-298450" algn="l" rtl="0">
              <a:spcBef>
                <a:spcPts val="0"/>
              </a:spcBef>
              <a:spcAft>
                <a:spcPts val="0"/>
              </a:spcAft>
              <a:buSzPts val="1100"/>
              <a:buChar char="●"/>
            </a:pPr>
            <a:r>
              <a:rPr lang="en">
                <a:solidFill>
                  <a:schemeClr val="dk1"/>
                </a:solidFill>
              </a:rPr>
              <a:t>These suggested donation amounts can be tied to a specific program cost or organization expense, and can help donors visualize the impact that their gift will have. And don’t be afraid to get specific with the amounts! </a:t>
            </a:r>
            <a:endParaRPr>
              <a:solidFill>
                <a:schemeClr val="dk1"/>
              </a:solidFill>
            </a:endParaRPr>
          </a:p>
          <a:p>
            <a:pPr marL="457200" lvl="0" indent="-298450" algn="l" rtl="0">
              <a:spcBef>
                <a:spcPts val="0"/>
              </a:spcBef>
              <a:spcAft>
                <a:spcPts val="0"/>
              </a:spcAft>
              <a:buSzPts val="1100"/>
              <a:buChar char="●"/>
            </a:pPr>
            <a:r>
              <a:rPr lang="en">
                <a:solidFill>
                  <a:schemeClr val="dk1"/>
                </a:solidFill>
              </a:rPr>
              <a:t>For example, if you are an SPCA and it costs $35.85 to provide vaccines for a litter of kittens - that would make a great donation level. Donors will always have the option to donate a custom amount.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1071bb12eb_0_6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1071bb12eb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Add your own message</a:t>
            </a:r>
            <a:endParaRPr/>
          </a:p>
          <a:p>
            <a:pPr marL="457200" lvl="0" indent="-298450" algn="l" rtl="0">
              <a:spcBef>
                <a:spcPts val="0"/>
              </a:spcBef>
              <a:spcAft>
                <a:spcPts val="0"/>
              </a:spcAft>
              <a:buSzPts val="1100"/>
              <a:buChar char="●"/>
            </a:pPr>
            <a:r>
              <a:rPr lang="en"/>
              <a:t>Include a photo or video for more personal stewardship!</a:t>
            </a:r>
            <a:endParaRPr/>
          </a:p>
          <a:p>
            <a:pPr marL="457200" lvl="0" indent="-298450" algn="l" rtl="0">
              <a:spcBef>
                <a:spcPts val="0"/>
              </a:spcBef>
              <a:spcAft>
                <a:spcPts val="0"/>
              </a:spcAft>
              <a:buSzPts val="1100"/>
              <a:buChar char="●"/>
            </a:pPr>
            <a:r>
              <a:rPr lang="en"/>
              <a:t>Sent immediately to your donors when they complete their gift</a:t>
            </a:r>
            <a:endParaRPr/>
          </a:p>
          <a:p>
            <a:pPr marL="457200" lvl="0" indent="-298450" algn="l" rtl="0">
              <a:spcBef>
                <a:spcPts val="0"/>
              </a:spcBef>
              <a:spcAft>
                <a:spcPts val="0"/>
              </a:spcAft>
              <a:buSzPts val="1100"/>
              <a:buChar char="●"/>
            </a:pPr>
            <a:r>
              <a:rPr lang="en"/>
              <a:t>Donors can reply to that email and contact you directly</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Clr>
                <a:schemeClr val="dk1"/>
              </a:buClr>
              <a:buSzPts val="1100"/>
              <a:buChar char="●"/>
            </a:pPr>
            <a:r>
              <a:rPr lang="en">
                <a:solidFill>
                  <a:schemeClr val="dk1"/>
                </a:solidFill>
              </a:rPr>
              <a:t>[Modify if day is centrally routed.] The next step is to add a thank you message. This is a custom thank you message that will be included on your donors’ tax-deductible receipt and is the first point of contact from your organization after they’ve made their donation.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Ensure that it is filled out with a personalized thank you message that includes an image or video if possible.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Thank you emails will automatically come from your organization’s main contact to provide an extra personal touch to donors.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1071bb12eb_0_6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1071bb12eb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rPr>
              <a:t>Note: Quick live demo show where to find on your dashboard. Example: </a:t>
            </a:r>
            <a:r>
              <a:rPr lang="en" i="1" u="sng">
                <a:solidFill>
                  <a:schemeClr val="hlink"/>
                </a:solidFill>
                <a:hlinkClick r:id="rId3"/>
              </a:rPr>
              <a:t>https://www.givegab.com/nonprofits/peninsula-community-foundation/giving_days/peninsulava2022</a:t>
            </a:r>
            <a:r>
              <a:rPr lang="en" i="1">
                <a:solidFill>
                  <a:schemeClr val="dk1"/>
                </a:solidFill>
              </a:rPr>
              <a:t> </a:t>
            </a:r>
            <a:endParaRPr i="1">
              <a:solidFill>
                <a:schemeClr val="dk1"/>
              </a:solidFill>
            </a:endParaRPr>
          </a:p>
          <a:p>
            <a:pPr marL="0" lvl="0" indent="0" algn="l" rtl="0">
              <a:spcBef>
                <a:spcPts val="0"/>
              </a:spcBef>
              <a:spcAft>
                <a:spcPts val="0"/>
              </a:spcAft>
              <a:buClr>
                <a:schemeClr val="dk1"/>
              </a:buClr>
              <a:buSzPts val="1100"/>
              <a:buFont typeface="Arial"/>
              <a:buNone/>
            </a:pPr>
            <a:endParaRPr b="1" u="sng">
              <a:solidFill>
                <a:schemeClr val="dk1"/>
              </a:solidFill>
            </a:endParaRPr>
          </a:p>
          <a:p>
            <a:pPr marL="0" lvl="0" indent="0" algn="l" rtl="0">
              <a:spcBef>
                <a:spcPts val="0"/>
              </a:spcBef>
              <a:spcAft>
                <a:spcPts val="0"/>
              </a:spcAft>
              <a:buClr>
                <a:schemeClr val="dk1"/>
              </a:buClr>
              <a:buSzPts val="1100"/>
              <a:buFont typeface="Arial"/>
              <a:buNone/>
            </a:pPr>
            <a:r>
              <a:rPr lang="en" b="1" u="sng">
                <a:solidFill>
                  <a:schemeClr val="dk1"/>
                </a:solidFill>
              </a:rPr>
              <a:t>Presenter Notes:</a:t>
            </a:r>
            <a:endParaRPr b="1" u="sng">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Ask supporters to reach out to their networks on your behalf</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Each fundraiser creates their own page to collect donations. Their totals roll up into your totals!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Easily manage their pages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Pro Tip: Watch the Peer-to-Peer Fundraising Training Video</a:t>
            </a:r>
            <a:endParaRPr>
              <a:solidFill>
                <a:schemeClr val="dk1"/>
              </a:solidFill>
            </a:endParaRPr>
          </a:p>
          <a:p>
            <a:pPr marL="0" lvl="0" indent="0" algn="l" rtl="0">
              <a:spcBef>
                <a:spcPts val="0"/>
              </a:spcBef>
              <a:spcAft>
                <a:spcPts val="0"/>
              </a:spcAft>
              <a:buClr>
                <a:schemeClr val="dk1"/>
              </a:buClr>
              <a:buSzPts val="1100"/>
              <a:buFont typeface="Arial"/>
              <a:buNone/>
            </a:pPr>
            <a:endParaRPr b="1" u="sng">
              <a:solidFill>
                <a:schemeClr val="dk1"/>
              </a:solidFill>
            </a:endParaRPr>
          </a:p>
          <a:p>
            <a:pPr marL="0" lvl="0" indent="0" algn="l" rtl="0">
              <a:spcBef>
                <a:spcPts val="0"/>
              </a:spcBef>
              <a:spcAft>
                <a:spcPts val="0"/>
              </a:spcAft>
              <a:buClr>
                <a:schemeClr val="dk1"/>
              </a:buClr>
              <a:buSzPts val="1100"/>
              <a:buFont typeface="Arial"/>
              <a:buNone/>
            </a:pPr>
            <a:r>
              <a:rPr lang="en" b="1" u="sng">
                <a:solidFill>
                  <a:schemeClr val="dk1"/>
                </a:solidFill>
              </a:rPr>
              <a:t>Presenter Script:</a:t>
            </a:r>
            <a:endParaRPr b="1" u="sng">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final checkbox on your Giving Day Dashboard is to Invite P2P Fundraisers. Adding fundraisers means that you are asking your existing supporters to reach out to their networks on your behalf to raise awareness and funds for your organization.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While this step is optional, organizations that use P2P fundraisers for their Giving Day strategy raise more funds on average than those who don’t.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Each P2P fundraiser creates their very own page to collect donations, and their totals roll right up into your totals.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While each P2P fundraiser is encouraged to set up their own profile, we understand that certain fundraisers may not have the time or know-how to do so. In this case, we make it easy for you to update their profiles for them. As an admin, you’ll be able to upload images, set a goal, and set a story for why that fundraiser is participating in [DoG].</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 have tons of great information available on [DoG URL] to help your fundraisers run a fantastic P2P campaign. Be sure to check out the P2P Fundraising Training Video and share it with your fundraisers.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1071bb12eb_0_6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1071bb12eb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Here’s a quick example of a completed P2P fundraiser page. </a:t>
            </a:r>
            <a:endParaRPr/>
          </a:p>
          <a:p>
            <a:pPr marL="457200" lvl="0" indent="-298450" algn="l" rtl="0">
              <a:spcBef>
                <a:spcPts val="0"/>
              </a:spcBef>
              <a:spcAft>
                <a:spcPts val="0"/>
              </a:spcAft>
              <a:buSzPts val="1100"/>
              <a:buChar char="●"/>
            </a:pPr>
            <a:r>
              <a:rPr lang="en"/>
              <a:t>Note the profile image, set goal, and custom video and blurb</a:t>
            </a:r>
            <a:endParaRPr/>
          </a:p>
          <a:p>
            <a:pPr marL="457200" lvl="0" indent="-298450" algn="l" rtl="0">
              <a:spcBef>
                <a:spcPts val="0"/>
              </a:spcBef>
              <a:spcAft>
                <a:spcPts val="0"/>
              </a:spcAft>
              <a:buSzPts val="1100"/>
              <a:buChar char="●"/>
            </a:pPr>
            <a:r>
              <a:rPr lang="en"/>
              <a:t>All other branding is pulled in from your organization’s profile</a:t>
            </a:r>
            <a:endParaRPr/>
          </a:p>
          <a:p>
            <a:pPr marL="0" lvl="0" indent="0" algn="l" rtl="0">
              <a:spcBef>
                <a:spcPts val="0"/>
              </a:spcBef>
              <a:spcAft>
                <a:spcPts val="0"/>
              </a:spcAft>
              <a:buNone/>
            </a:pPr>
            <a:endParaRPr b="1" u="sng"/>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Here is an example of a completed P2P Fundraising page. As you can see, the P2P Fundraiser has uploaded a profile image to help personalize their profile. They’ve also set a goal, and their progress towards that goal will be tracked once donations are open.</a:t>
            </a:r>
            <a:endParaRPr/>
          </a:p>
          <a:p>
            <a:pPr marL="457200" lvl="0" indent="-298450" algn="l" rtl="0">
              <a:spcBef>
                <a:spcPts val="0"/>
              </a:spcBef>
              <a:spcAft>
                <a:spcPts val="0"/>
              </a:spcAft>
              <a:buSzPts val="1100"/>
              <a:buChar char="●"/>
            </a:pPr>
            <a:r>
              <a:rPr lang="en"/>
              <a:t>Additionally, they’ve entered a custom video explaining why they’re passionate about fundraising for this cause, as well as a little blurb.</a:t>
            </a:r>
            <a:endParaRPr/>
          </a:p>
          <a:p>
            <a:pPr marL="457200" lvl="0" indent="-298450" algn="l" rtl="0">
              <a:spcBef>
                <a:spcPts val="0"/>
              </a:spcBef>
              <a:spcAft>
                <a:spcPts val="0"/>
              </a:spcAft>
              <a:buSzPts val="1100"/>
              <a:buChar char="●"/>
            </a:pPr>
            <a:r>
              <a:rPr lang="en"/>
              <a:t>Other than those personalized elements, the rest of the P2P Fundraising page is completely branded towards your organization and [DoG].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21182b45fe_0_8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21182b45fe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solidFill>
                  <a:schemeClr val="dk1"/>
                </a:solidFill>
              </a:rPr>
              <a:t>Presenter Script: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Within your organization dashboard, you will see the tabs you see in this screenshot. Once completed, a green checkmark will appear next to them.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is your profile complete? Have you:</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Added your organization’s logo and a cover photo?</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Have you shared an authentic story? In this tab, you can set goals for how much you’d like to raise and include clear calls to action. You can also feature other visual content, like additional images or videos.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Have you highlighted donation levels? In this tab, you can set various donation levels and describe what each level of donation would allow your organization to accomplish.</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And finally, have you invited your fundraisers? In this tab, you can invite individuals to fundraise on your organization’s behalf. Organizations who utilize this feature raise 2.9X more on average than organizations that do not. I highly recommend looking at the Fundraiser Guide available in the dropdown menu on the [DoG] website for more information on how you can leverage the P2P Fundraisers tool.</a:t>
            </a:r>
            <a:endParaRPr>
              <a:solidFill>
                <a:schemeClr val="dk1"/>
              </a:solidFill>
            </a:endParaRPr>
          </a:p>
        </p:txBody>
      </p:sp>
    </p:spTree>
    <p:extLst>
      <p:ext uri="{BB962C8B-B14F-4D97-AF65-F5344CB8AC3E}">
        <p14:creationId xmlns:p14="http://schemas.microsoft.com/office/powerpoint/2010/main" val="2296201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100b2140cb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100b2140c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Highlight additional actions that admins have available to them right within their Giving Day Dashboard</a:t>
            </a:r>
            <a:endParaRPr/>
          </a:p>
          <a:p>
            <a:pPr marL="457200" lvl="0" indent="-298450" algn="l" rtl="0">
              <a:spcBef>
                <a:spcPts val="0"/>
              </a:spcBef>
              <a:spcAft>
                <a:spcPts val="0"/>
              </a:spcAft>
              <a:buSzPts val="1100"/>
              <a:buChar char="●"/>
            </a:pPr>
            <a:r>
              <a:rPr lang="en"/>
              <a:t>Especially call attention to offline donations, matching, and support areas</a:t>
            </a:r>
            <a:endParaRPr/>
          </a:p>
          <a:p>
            <a:pPr marL="0" lvl="0" indent="0" algn="l" rtl="0">
              <a:spcBef>
                <a:spcPts val="0"/>
              </a:spcBef>
              <a:spcAft>
                <a:spcPts val="0"/>
              </a:spcAft>
              <a:buNone/>
            </a:pPr>
            <a:endParaRPr b="1" u="sng"/>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In addition to those [6] key steps to setting up your Giving Day profile, there are tons of additional tools to help you manage your Giving Day right from your dashboard. </a:t>
            </a:r>
            <a:endParaRPr/>
          </a:p>
          <a:p>
            <a:pPr marL="457200" lvl="0" indent="-298450" algn="l" rtl="0">
              <a:spcBef>
                <a:spcPts val="0"/>
              </a:spcBef>
              <a:spcAft>
                <a:spcPts val="0"/>
              </a:spcAft>
              <a:buSzPts val="1100"/>
              <a:buChar char="●"/>
            </a:pPr>
            <a:r>
              <a:rPr lang="en"/>
              <a:t>For example, you’ll be able to add offline donations to your totals, manage sponsor matching, view a Giving Day scoped donation report and more. </a:t>
            </a:r>
            <a:endParaRPr/>
          </a:p>
          <a:p>
            <a:pPr marL="457200" lvl="0" indent="-298450" algn="l" rtl="0">
              <a:spcBef>
                <a:spcPts val="0"/>
              </a:spcBef>
              <a:spcAft>
                <a:spcPts val="0"/>
              </a:spcAft>
              <a:buSzPts val="1100"/>
              <a:buChar char="●"/>
            </a:pPr>
            <a:r>
              <a:rPr lang="en"/>
              <a:t>From your dashboard we also provide quick access links to webinars and other training materials, our Giving Day toolkit, and Help Center.</a:t>
            </a:r>
            <a:endParaRPr/>
          </a:p>
          <a:p>
            <a:pPr marL="457200" lvl="0" indent="-298450" algn="l" rtl="0">
              <a:spcBef>
                <a:spcPts val="0"/>
              </a:spcBef>
              <a:spcAft>
                <a:spcPts val="0"/>
              </a:spcAft>
              <a:buSzPts val="1100"/>
              <a:buChar char="●"/>
            </a:pPr>
            <a:r>
              <a:rPr lang="en"/>
              <a:t>Lastly, you’ll have the opportunity to provide external fund numbers to help code donations that come in through Giving Day, as well as add support areas, and view your profile as it’s being worked 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1071bb12eb_0_6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1071bb12eb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Preview your profile along the way</a:t>
            </a:r>
            <a:endParaRPr/>
          </a:p>
          <a:p>
            <a:pPr marL="457200" lvl="0" indent="-298450" algn="l" rtl="0">
              <a:spcBef>
                <a:spcPts val="0"/>
              </a:spcBef>
              <a:spcAft>
                <a:spcPts val="0"/>
              </a:spcAft>
              <a:buSzPts val="1100"/>
              <a:buChar char="●"/>
            </a:pPr>
            <a:r>
              <a:rPr lang="en"/>
              <a:t>Share this link with your supporters</a:t>
            </a:r>
            <a:endParaRPr/>
          </a:p>
          <a:p>
            <a:pPr marL="457200" lvl="0" indent="-298450" algn="l" rtl="0">
              <a:spcBef>
                <a:spcPts val="0"/>
              </a:spcBef>
              <a:spcAft>
                <a:spcPts val="0"/>
              </a:spcAft>
              <a:buSzPts val="1100"/>
              <a:buChar char="●"/>
            </a:pPr>
            <a:r>
              <a:rPr lang="en"/>
              <a:t>Post directly to Twitter and Facebook from your dashboard</a:t>
            </a:r>
            <a:endParaRPr/>
          </a:p>
          <a:p>
            <a:pPr marL="0" lvl="0" indent="0" algn="l" rtl="0">
              <a:spcBef>
                <a:spcPts val="0"/>
              </a:spcBef>
              <a:spcAft>
                <a:spcPts val="0"/>
              </a:spcAft>
              <a:buNone/>
            </a:pPr>
            <a:endParaRPr b="1" u="sng"/>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As you work through setting your profile up, you can easily view it by selecting the “View Your Profile” option beneath “Other Actions.”</a:t>
            </a:r>
            <a:endParaRPr/>
          </a:p>
          <a:p>
            <a:pPr marL="457200" lvl="0" indent="-298450" algn="l" rtl="0">
              <a:spcBef>
                <a:spcPts val="0"/>
              </a:spcBef>
              <a:spcAft>
                <a:spcPts val="0"/>
              </a:spcAft>
              <a:buSzPts val="1100"/>
              <a:buChar char="●"/>
            </a:pPr>
            <a:r>
              <a:rPr lang="en"/>
              <a:t>Once your profile is fully completed and ready to share out to the world, you can use the link within the “Share your Page” box to share your Giving Day profile anywhere. You can also use the quick share buttons to easily share to Twitter and Facebook.</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10b7ad299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10b7ad299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10a7d28593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10a7d2859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solidFill>
                  <a:schemeClr val="dk1"/>
                </a:solidFill>
              </a:rPr>
              <a:t>🖌️ </a:t>
            </a:r>
            <a:r>
              <a:rPr lang="en" i="1" dirty="0"/>
              <a:t>Design Note: Scale circles and corresponding text depending on how many team members are on page</a:t>
            </a:r>
            <a:endParaRPr i="1"/>
          </a:p>
          <a:p>
            <a:pPr marL="0" lvl="0" indent="0" algn="l" rtl="0">
              <a:spcBef>
                <a:spcPts val="0"/>
              </a:spcBef>
              <a:spcAft>
                <a:spcPts val="0"/>
              </a:spcAft>
              <a:buNone/>
            </a:pPr>
            <a:endParaRPr i="1"/>
          </a:p>
          <a:p>
            <a:pPr marL="0" lvl="0" indent="0" algn="l" rtl="0">
              <a:spcBef>
                <a:spcPts val="0"/>
              </a:spcBef>
              <a:spcAft>
                <a:spcPts val="0"/>
              </a:spcAft>
              <a:buClr>
                <a:schemeClr val="dk1"/>
              </a:buClr>
              <a:buSzPts val="1100"/>
              <a:buFont typeface="Arial"/>
              <a:buNone/>
            </a:pPr>
            <a:r>
              <a:rPr lang="en" sz="1000" dirty="0">
                <a:solidFill>
                  <a:schemeClr val="dk1"/>
                </a:solidFill>
              </a:rPr>
              <a:t>**To add headshot, click on photo and use Crop tool to select circle shape. </a:t>
            </a:r>
            <a:endParaRPr sz="1000">
              <a:solidFill>
                <a:schemeClr val="dk1"/>
              </a:solidFill>
              <a:latin typeface="Montserrat"/>
              <a:ea typeface="Montserrat"/>
              <a:cs typeface="Montserrat"/>
              <a:sym typeface="Montserrat"/>
            </a:endParaRPr>
          </a:p>
          <a:p>
            <a:pPr marL="0" lvl="0" indent="0" algn="l" rtl="0">
              <a:spcBef>
                <a:spcPts val="0"/>
              </a:spcBef>
              <a:spcAft>
                <a:spcPts val="0"/>
              </a:spcAft>
              <a:buNone/>
            </a:pPr>
            <a:endParaRPr i="1"/>
          </a:p>
          <a:p>
            <a:pPr marL="0" lvl="0" indent="0" algn="l" rtl="0">
              <a:spcBef>
                <a:spcPts val="0"/>
              </a:spcBef>
              <a:spcAft>
                <a:spcPts val="0"/>
              </a:spcAft>
              <a:buNone/>
            </a:pPr>
            <a:endParaRPr/>
          </a:p>
          <a:p>
            <a:pPr marL="0" lvl="0" indent="0" algn="l" rtl="0">
              <a:spcBef>
                <a:spcPts val="0"/>
              </a:spcBef>
              <a:spcAft>
                <a:spcPts val="0"/>
              </a:spcAft>
              <a:buNone/>
            </a:pPr>
            <a:r>
              <a:rPr lang="en" b="1" u="sng" dirty="0"/>
              <a:t>Presenter Notes:</a:t>
            </a:r>
            <a:endParaRPr b="1" u="sng"/>
          </a:p>
          <a:p>
            <a:pPr marL="457200" lvl="0" indent="-298450" algn="l" rtl="0">
              <a:spcBef>
                <a:spcPts val="0"/>
              </a:spcBef>
              <a:spcAft>
                <a:spcPts val="0"/>
              </a:spcAft>
              <a:buSzPts val="1100"/>
              <a:buChar char="●"/>
            </a:pPr>
            <a:r>
              <a:rPr lang="en" dirty="0"/>
              <a:t>Welcome attendees again</a:t>
            </a:r>
            <a:endParaRPr/>
          </a:p>
          <a:p>
            <a:pPr marL="457200" lvl="0" indent="-298450" algn="l" rtl="0">
              <a:spcBef>
                <a:spcPts val="0"/>
              </a:spcBef>
              <a:spcAft>
                <a:spcPts val="0"/>
              </a:spcAft>
              <a:buSzPts val="1100"/>
              <a:buChar char="●"/>
            </a:pPr>
            <a:r>
              <a:rPr lang="en" dirty="0"/>
              <a:t>Introduce self</a:t>
            </a:r>
            <a:endParaRPr/>
          </a:p>
          <a:p>
            <a:pPr marL="457200" lvl="0" indent="-298450" algn="l" rtl="0">
              <a:spcBef>
                <a:spcPts val="0"/>
              </a:spcBef>
              <a:spcAft>
                <a:spcPts val="0"/>
              </a:spcAft>
              <a:buSzPts val="1100"/>
              <a:buChar char="●"/>
            </a:pPr>
            <a:r>
              <a:rPr lang="en" dirty="0"/>
              <a:t>Introduce co-host (backup PM or CS Champ) and partners that may be on the line</a:t>
            </a:r>
            <a:endParaRPr/>
          </a:p>
          <a:p>
            <a:pPr marL="457200" lvl="0" indent="-298450" algn="l" rtl="0">
              <a:spcBef>
                <a:spcPts val="0"/>
              </a:spcBef>
              <a:spcAft>
                <a:spcPts val="0"/>
              </a:spcAft>
              <a:buSzPts val="1100"/>
              <a:buChar char="●"/>
            </a:pPr>
            <a:r>
              <a:rPr lang="en" dirty="0"/>
              <a:t>Some partners like to greet attendees at this point so discuss that ahead of time with your partner</a:t>
            </a:r>
            <a:endParaRPr/>
          </a:p>
          <a:p>
            <a:pPr marL="0" lvl="0" indent="0" algn="l" rtl="0">
              <a:spcBef>
                <a:spcPts val="0"/>
              </a:spcBef>
              <a:spcAft>
                <a:spcPts val="0"/>
              </a:spcAft>
              <a:buNone/>
            </a:pPr>
            <a:endParaRPr/>
          </a:p>
          <a:p>
            <a:pPr marL="0" lvl="0" indent="0" algn="l" rtl="0">
              <a:spcBef>
                <a:spcPts val="0"/>
              </a:spcBef>
              <a:spcAft>
                <a:spcPts val="0"/>
              </a:spcAft>
              <a:buNone/>
            </a:pPr>
            <a:r>
              <a:rPr lang="en" b="1" u="sng" dirty="0"/>
              <a:t>Presenter Script: </a:t>
            </a:r>
            <a:endParaRPr b="1" u="sng"/>
          </a:p>
          <a:p>
            <a:r>
              <a:rPr lang="en" dirty="0"/>
              <a:t>Hello again and welcome to our webinar on Getting Ready </a:t>
            </a:r>
            <a:r>
              <a:rPr lang="en" dirty="0" err="1"/>
              <a:t>forGive</a:t>
            </a:r>
            <a:r>
              <a:rPr lang="en" dirty="0"/>
              <a:t> Big Green Bay 2025. I’m so glad you all could join us today as we dive into the details!</a:t>
            </a:r>
          </a:p>
          <a:p>
            <a:r>
              <a:rPr lang="en" dirty="0"/>
              <a:t>I know you had the opportunity to meet with the Green Bay team already for helpful setup, but I am excited to jump in and provide any information I can as well. </a:t>
            </a:r>
          </a:p>
          <a:p>
            <a:r>
              <a:rPr lang="en" dirty="0"/>
              <a:t>My name is Claire, and I am the Onboarding Consultant for Give Big Green Bay,</a:t>
            </a:r>
            <a:endParaRPr/>
          </a:p>
          <a:p>
            <a:r>
              <a:rPr lang="en" dirty="0"/>
              <a:t>I am also joined by Cameron, who is also an Onboarding Consultant here at Bonterra, and they will be helping to monitor our chat and Q&amp;A throughout our presentation.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10b7ad2993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10b7ad2993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u="sng">
                <a:solidFill>
                  <a:schemeClr val="dk1"/>
                </a:solidFill>
              </a:rPr>
              <a:t>Presenter Script:</a:t>
            </a:r>
            <a:endParaRPr b="1" u="sng">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is what your home page looks like on the Admin Dashboard for your org. You’ll see some recent donations, but this isn’t your full report. Click on </a:t>
            </a:r>
            <a:r>
              <a:rPr lang="en" b="1">
                <a:solidFill>
                  <a:schemeClr val="dk1"/>
                </a:solidFill>
              </a:rPr>
              <a:t>“Reports” </a:t>
            </a:r>
            <a:r>
              <a:rPr lang="en">
                <a:solidFill>
                  <a:schemeClr val="dk1"/>
                </a:solidFill>
              </a:rPr>
              <a:t>while in your Admin Dashboard to be taken to your organization’s donation records and information. From there, you will see two items appear in the dropdown [IF NOT CR DOG] - “</a:t>
            </a:r>
            <a:r>
              <a:rPr lang="en" b="1">
                <a:solidFill>
                  <a:schemeClr val="dk1"/>
                </a:solidFill>
              </a:rPr>
              <a:t>Donations</a:t>
            </a:r>
            <a:r>
              <a:rPr lang="en">
                <a:solidFill>
                  <a:schemeClr val="dk1"/>
                </a:solidFill>
              </a:rPr>
              <a:t>” and “</a:t>
            </a:r>
            <a:r>
              <a:rPr lang="en" b="1">
                <a:solidFill>
                  <a:schemeClr val="dk1"/>
                </a:solidFill>
              </a:rPr>
              <a:t>Financials</a:t>
            </a:r>
            <a:r>
              <a:rPr lang="en">
                <a:solidFill>
                  <a:schemeClr val="dk1"/>
                </a:solidFill>
              </a:rPr>
              <a:t>”. The Donations tab is what you’ll want to click to find your full donor report, which we’ll show in just a moment. The Financials tab is another helpful resource for your team handling all of the reconciliation of donations. Opening that tab will show a history of deposits to your bank account, and which donations each were comprised of. You can think of it as more of an accounting view of what your organization received. Now, to look at your donor data, you’ll click on “</a:t>
            </a:r>
            <a:r>
              <a:rPr lang="en" b="1">
                <a:solidFill>
                  <a:schemeClr val="dk1"/>
                </a:solidFill>
              </a:rPr>
              <a:t>Donations</a:t>
            </a:r>
            <a:r>
              <a:rPr lang="en">
                <a:solidFill>
                  <a:schemeClr val="dk1"/>
                </a:solidFill>
              </a:rPr>
              <a:t>”.</a:t>
            </a:r>
            <a:endParaRPr sz="9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10b7ad2993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10b7ad299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u="sng">
                <a:solidFill>
                  <a:schemeClr val="dk1"/>
                </a:solidFill>
              </a:rPr>
              <a:t>Presenter Script:</a:t>
            </a:r>
            <a:endParaRPr sz="1300">
              <a:solidFill>
                <a:srgbClr val="565867"/>
              </a:solidFill>
              <a:highlight>
                <a:schemeClr val="lt1"/>
              </a:highlight>
            </a:endParaRPr>
          </a:p>
          <a:p>
            <a:pPr marL="0" lvl="0" indent="0" algn="l" rtl="0">
              <a:spcBef>
                <a:spcPts val="0"/>
              </a:spcBef>
              <a:spcAft>
                <a:spcPts val="0"/>
              </a:spcAft>
              <a:buClr>
                <a:schemeClr val="dk1"/>
              </a:buClr>
              <a:buSzPts val="1100"/>
              <a:buFont typeface="Arial"/>
              <a:buNone/>
            </a:pPr>
            <a:r>
              <a:rPr lang="en">
                <a:solidFill>
                  <a:schemeClr val="dk1"/>
                </a:solidFill>
              </a:rPr>
              <a:t>While on your donations table, you can view the various filter options available. For example, dates, name or email search, which Giving Day. These filters will narrow down what you see in your table in real time, as well as what appears in your exported file when you opt to download that (next slide!)</a:t>
            </a:r>
            <a:endParaRPr sz="9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10b7ad2993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10b7ad2993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u="sng">
                <a:solidFill>
                  <a:schemeClr val="dk1"/>
                </a:solidFill>
              </a:rPr>
              <a:t>Presenter Script: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Once you have filtered your donations, you can now export them as a CSV to your email inbox. Scroll to the bottom of the page and click </a:t>
            </a:r>
            <a:r>
              <a:rPr lang="en" b="1">
                <a:solidFill>
                  <a:schemeClr val="dk1"/>
                </a:solidFill>
              </a:rPr>
              <a:t>"Export CSV"</a:t>
            </a:r>
            <a:r>
              <a:rPr lang="en">
                <a:solidFill>
                  <a:schemeClr val="dk1"/>
                </a:solidFill>
              </a:rPr>
              <a:t>, which will send the file to your email. The email will come from notifications@givegab.com and will contain a link to the file.</a:t>
            </a:r>
            <a:endParaRPr sz="9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93ed13b66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93ed13b66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u="sng">
                <a:solidFill>
                  <a:schemeClr val="dk1"/>
                </a:solidFill>
              </a:rPr>
              <a:t>Presenter Notes: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Understand your balance and donations from an accounting perspective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Easily match each online gift to a deposit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u="sng">
                <a:solidFill>
                  <a:schemeClr val="dk1"/>
                </a:solidFill>
              </a:rPr>
              <a:t>Presenter Script: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Financials tab is another helpful resource for your team handling the reconciliation of donations. The financial reporting dashboard allows you to view your balances at a glance, group donations by payout date, and view any refunds associated with your account to provide helpful insights to your accounting teams.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1071bb12eb_0_9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1071bb12eb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Presenter Notes:</a:t>
            </a:r>
            <a:endParaRPr b="1" u="sng" dirty="0"/>
          </a:p>
          <a:p>
            <a:pPr marL="171450" indent="-171450"/>
            <a:r>
              <a:rPr lang="en" dirty="0"/>
              <a:t>Next, I wanted to cover some information about an extremely useful feature, Peer to Peer Fundraising</a:t>
            </a:r>
            <a:endParaRPr dirty="0"/>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0ef4880183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0ef488018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solidFill>
                  <a:schemeClr val="dk1"/>
                </a:solidFill>
              </a:rPr>
              <a:t>Presenter Script:</a:t>
            </a:r>
            <a:endParaRPr dirty="0">
              <a:solidFill>
                <a:schemeClr val="dk1"/>
              </a:solidFill>
            </a:endParaRPr>
          </a:p>
          <a:p>
            <a:pPr marL="171450" indent="-171450">
              <a:buClr>
                <a:schemeClr val="dk1"/>
              </a:buClr>
            </a:pPr>
            <a:r>
              <a:rPr lang="en" dirty="0">
                <a:solidFill>
                  <a:schemeClr val="dk1"/>
                </a:solidFill>
              </a:rPr>
              <a:t>So what is peer to peer?</a:t>
            </a:r>
          </a:p>
          <a:p>
            <a:pPr marL="171450" indent="-171450">
              <a:buClr>
                <a:schemeClr val="dk1"/>
              </a:buClr>
            </a:pPr>
            <a:r>
              <a:rPr lang="en" dirty="0"/>
              <a:t>It's a way to utilize and steward your existing supporters to expand your reach and bring in new donors!</a:t>
            </a:r>
          </a:p>
          <a:p>
            <a:pPr marL="171450" indent="-171450">
              <a:buClr>
                <a:schemeClr val="dk1"/>
              </a:buClr>
            </a:pPr>
            <a:r>
              <a:rPr lang="en" dirty="0"/>
              <a:t>Peer to peer fundraisers can be volunteers at your organization, donors, board members, or even family members that just want to help!</a:t>
            </a:r>
          </a:p>
          <a:p>
            <a:pPr marL="171450" indent="-171450">
              <a:buClr>
                <a:schemeClr val="dk1"/>
              </a:buClr>
            </a:pPr>
            <a:r>
              <a:rPr lang="en" dirty="0"/>
              <a:t>We have found that, on average for giving days, fundraisers bring in about 4 new donors to an organization</a:t>
            </a:r>
          </a:p>
        </p:txBody>
      </p:sp>
    </p:spTree>
    <p:extLst>
      <p:ext uri="{BB962C8B-B14F-4D97-AF65-F5344CB8AC3E}">
        <p14:creationId xmlns:p14="http://schemas.microsoft.com/office/powerpoint/2010/main" val="2577075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0ef4880183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0ef488018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solidFill>
                  <a:schemeClr val="dk1"/>
                </a:solidFill>
              </a:rPr>
              <a:t>Presenter Script:</a:t>
            </a:r>
            <a:endParaRPr dirty="0">
              <a:solidFill>
                <a:schemeClr val="dk1"/>
              </a:solidFill>
            </a:endParaRPr>
          </a:p>
          <a:p>
            <a:pPr marL="171450" indent="-171450">
              <a:buClr>
                <a:schemeClr val="dk1"/>
              </a:buClr>
            </a:pPr>
            <a:r>
              <a:rPr lang="en" dirty="0">
                <a:solidFill>
                  <a:schemeClr val="dk1"/>
                </a:solidFill>
              </a:rPr>
              <a:t>When p2p sign up to help your organization, they get to create their own dashboard.</a:t>
            </a:r>
          </a:p>
          <a:p>
            <a:pPr marL="171450" indent="-171450">
              <a:buClr>
                <a:schemeClr val="dk1"/>
              </a:buClr>
            </a:pPr>
            <a:r>
              <a:rPr lang="en" dirty="0"/>
              <a:t>They can explain why your cause is important to them, write a thank you message to any incoming donors, and easily share their profile out to supporters via email or social media.</a:t>
            </a:r>
          </a:p>
          <a:p>
            <a:pPr marL="171450" indent="-171450">
              <a:buClr>
                <a:schemeClr val="dk1"/>
              </a:buClr>
            </a:pPr>
            <a:r>
              <a:rPr lang="en" dirty="0"/>
              <a:t>They can also set a goal and track their progress! </a:t>
            </a:r>
          </a:p>
        </p:txBody>
      </p:sp>
    </p:spTree>
    <p:extLst>
      <p:ext uri="{BB962C8B-B14F-4D97-AF65-F5344CB8AC3E}">
        <p14:creationId xmlns:p14="http://schemas.microsoft.com/office/powerpoint/2010/main" val="163492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0ef4880183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0ef488018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solidFill>
                  <a:schemeClr val="dk1"/>
                </a:solidFill>
              </a:rPr>
              <a:t>Presenter Script:</a:t>
            </a:r>
            <a:endParaRPr dirty="0">
              <a:solidFill>
                <a:schemeClr val="dk1"/>
              </a:solidFill>
            </a:endParaRPr>
          </a:p>
          <a:p>
            <a:pPr marL="171450" indent="-171450">
              <a:buClr>
                <a:schemeClr val="dk1"/>
              </a:buClr>
            </a:pPr>
            <a:r>
              <a:rPr lang="en" dirty="0">
                <a:solidFill>
                  <a:schemeClr val="dk1"/>
                </a:solidFill>
              </a:rPr>
              <a:t>Here is a great example of a P2P profile for another Giving Day!</a:t>
            </a:r>
          </a:p>
          <a:p>
            <a:pPr marL="171450" indent="-171450">
              <a:buClr>
                <a:schemeClr val="dk1"/>
              </a:buClr>
            </a:pPr>
            <a:r>
              <a:rPr lang="en" dirty="0"/>
              <a:t>Its engaging, includes a story and images and has even set donation levels to engage views and potential donors! </a:t>
            </a:r>
          </a:p>
        </p:txBody>
      </p:sp>
    </p:spTree>
    <p:extLst>
      <p:ext uri="{BB962C8B-B14F-4D97-AF65-F5344CB8AC3E}">
        <p14:creationId xmlns:p14="http://schemas.microsoft.com/office/powerpoint/2010/main" val="1650151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1071bb12eb_0_9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1071bb12eb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0" lvl="0" indent="0" algn="l" rtl="0">
              <a:spcBef>
                <a:spcPts val="0"/>
              </a:spcBef>
              <a:spcAft>
                <a:spcPts val="0"/>
              </a:spcAft>
              <a:buNone/>
            </a:pPr>
            <a:r>
              <a:rPr lang="en"/>
              <a:t>So, what’s next?</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15991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1071bb12eb_0_10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1071bb12eb_0_1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The Nonprofit Toolkit has valuable resources for all your [DoG] needs.</a:t>
            </a:r>
            <a:endParaRPr/>
          </a:p>
          <a:p>
            <a:pPr marL="457200" lvl="0" indent="-298450" algn="l" rtl="0">
              <a:spcBef>
                <a:spcPts val="0"/>
              </a:spcBef>
              <a:spcAft>
                <a:spcPts val="0"/>
              </a:spcAft>
              <a:buSzPts val="1100"/>
              <a:buChar char="●"/>
            </a:pPr>
            <a:r>
              <a:rPr lang="en"/>
              <a:t>Templates</a:t>
            </a:r>
            <a:endParaRPr/>
          </a:p>
          <a:p>
            <a:pPr marL="457200" lvl="0" indent="-298450" algn="l" rtl="0">
              <a:spcBef>
                <a:spcPts val="0"/>
              </a:spcBef>
              <a:spcAft>
                <a:spcPts val="0"/>
              </a:spcAft>
              <a:buSzPts val="1100"/>
              <a:buChar char="●"/>
            </a:pPr>
            <a:r>
              <a:rPr lang="en"/>
              <a:t>Downloadable graphics </a:t>
            </a:r>
            <a:endParaRPr/>
          </a:p>
          <a:p>
            <a:pPr marL="457200" lvl="0" indent="-298450" algn="l" rtl="0">
              <a:spcBef>
                <a:spcPts val="0"/>
              </a:spcBef>
              <a:spcAft>
                <a:spcPts val="0"/>
              </a:spcAft>
              <a:buSzPts val="1100"/>
              <a:buChar char="●"/>
            </a:pPr>
            <a:r>
              <a:rPr lang="en"/>
              <a:t>Resources for board members, volunteers, staff and fundraisers</a:t>
            </a:r>
            <a:endParaRPr/>
          </a:p>
          <a:p>
            <a:pPr marL="457200" lvl="0" indent="-298450" algn="l" rtl="0">
              <a:spcBef>
                <a:spcPts val="0"/>
              </a:spcBef>
              <a:spcAft>
                <a:spcPts val="0"/>
              </a:spcAft>
              <a:buSzPts val="1100"/>
              <a:buChar char="●"/>
            </a:pPr>
            <a:r>
              <a:rPr lang="en"/>
              <a:t>Training videos for fundraising strategies!</a:t>
            </a:r>
            <a:endParaRPr/>
          </a:p>
          <a:p>
            <a:pPr marL="0" lvl="0" indent="0" algn="l" rtl="0">
              <a:spcBef>
                <a:spcPts val="0"/>
              </a:spcBef>
              <a:spcAft>
                <a:spcPts val="0"/>
              </a:spcAft>
              <a:buNone/>
            </a:pPr>
            <a:endParaRPr b="1" u="sng"/>
          </a:p>
          <a:p>
            <a:pPr marL="0" lvl="0" indent="0" algn="l" rtl="0">
              <a:spcBef>
                <a:spcPts val="0"/>
              </a:spcBef>
              <a:spcAft>
                <a:spcPts val="0"/>
              </a:spcAft>
              <a:buNone/>
            </a:pPr>
            <a:r>
              <a:rPr lang="en" b="1" u="sng"/>
              <a:t>Presenter Script:</a:t>
            </a:r>
            <a:endParaRPr b="1" u="sng"/>
          </a:p>
          <a:p>
            <a:pPr marL="0" lvl="0" indent="0" algn="l" rtl="0">
              <a:spcBef>
                <a:spcPts val="0"/>
              </a:spcBef>
              <a:spcAft>
                <a:spcPts val="0"/>
              </a:spcAft>
              <a:buNone/>
            </a:pPr>
            <a:r>
              <a:rPr lang="en"/>
              <a:t>Before we talk about next steps, I wanted to take some time to highlight the Nonprofit Toolkit.</a:t>
            </a:r>
            <a:endParaRPr/>
          </a:p>
          <a:p>
            <a:pPr marL="457200" lvl="0" indent="-298450" algn="l" rtl="0">
              <a:spcBef>
                <a:spcPts val="0"/>
              </a:spcBef>
              <a:spcAft>
                <a:spcPts val="0"/>
              </a:spcAft>
              <a:buSzPts val="1100"/>
              <a:buChar char="●"/>
            </a:pPr>
            <a:r>
              <a:rPr lang="en"/>
              <a:t>The nonprofit toolkit is a valuable resources for all your Giving Day needs. It includes communication templates, downloadable graphics, resources for board members, volunteers, and fundraisers, as well as tons of on-demand training videos to help you prepare for [DoG].</a:t>
            </a:r>
            <a:endParaRPr/>
          </a:p>
          <a:p>
            <a:pPr marL="457200" lvl="0" indent="-298450" algn="l" rtl="0">
              <a:spcBef>
                <a:spcPts val="0"/>
              </a:spcBef>
              <a:spcAft>
                <a:spcPts val="0"/>
              </a:spcAft>
              <a:buSzPts val="1100"/>
              <a:buChar char="●"/>
            </a:pPr>
            <a:r>
              <a:rPr lang="en"/>
              <a:t>We encourage you to leverage these resources as you prepare for Giving Day, and feel encouraged to rely on them for your year round fundraising efforts as well!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0ef488018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0ef488018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dk1"/>
                </a:solidFill>
              </a:rPr>
              <a:t>🖌️ </a:t>
            </a:r>
            <a:r>
              <a:rPr lang="en" i="1"/>
              <a:t>Design Note: Keep titles short and to the point. Leave extra information for when you present</a:t>
            </a:r>
            <a:endParaRPr i="1"/>
          </a:p>
          <a:p>
            <a:pPr marL="0" lvl="0" indent="0" algn="l" rtl="0">
              <a:spcBef>
                <a:spcPts val="0"/>
              </a:spcBef>
              <a:spcAft>
                <a:spcPts val="0"/>
              </a:spcAft>
              <a:buNone/>
            </a:pPr>
            <a:endParaRPr/>
          </a:p>
          <a:p>
            <a:pPr marL="0" lvl="0" indent="0" algn="l" rtl="0">
              <a:spcBef>
                <a:spcPts val="0"/>
              </a:spcBef>
              <a:spcAft>
                <a:spcPts val="0"/>
              </a:spcAft>
              <a:buNone/>
            </a:pPr>
            <a:r>
              <a:rPr lang="en" b="1" u="sng"/>
              <a:t>Presenter Notes: </a:t>
            </a:r>
            <a:endParaRPr b="1" u="sng"/>
          </a:p>
          <a:p>
            <a:pPr marL="457200" lvl="0" indent="-298450" algn="l" rtl="0">
              <a:spcBef>
                <a:spcPts val="0"/>
              </a:spcBef>
              <a:spcAft>
                <a:spcPts val="0"/>
              </a:spcAft>
              <a:buSzPts val="1100"/>
              <a:buChar char="●"/>
            </a:pPr>
            <a:r>
              <a:rPr lang="en"/>
              <a:t>Quick overview of the agenda</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So with that, let’s jump right in!</a:t>
            </a:r>
            <a:endParaRPr/>
          </a:p>
          <a:p>
            <a:pPr marL="457200" lvl="0" indent="-298450" algn="l" rtl="0">
              <a:spcBef>
                <a:spcPts val="0"/>
              </a:spcBef>
              <a:spcAft>
                <a:spcPts val="0"/>
              </a:spcAft>
              <a:buSzPts val="1100"/>
              <a:buChar char="●"/>
            </a:pPr>
            <a:r>
              <a:rPr lang="en"/>
              <a:t>Here’s a quick summary of what we’re covering in today’s presentation.</a:t>
            </a:r>
            <a:endParaRPr/>
          </a:p>
          <a:p>
            <a:pPr marL="457200" lvl="0" indent="-298450" algn="l" rtl="0">
              <a:spcBef>
                <a:spcPts val="0"/>
              </a:spcBef>
              <a:spcAft>
                <a:spcPts val="0"/>
              </a:spcAft>
              <a:buSzPts val="1100"/>
              <a:buChar char="●"/>
            </a:pPr>
            <a:r>
              <a:rPr lang="en"/>
              <a:t>We’ll be going over everything from the basics of [DoG], to how to register and set up your profile, and end with a quick checklist of your next steps and Q&amp;A. </a:t>
            </a:r>
            <a:endParaRPr/>
          </a:p>
          <a:p>
            <a:pPr marL="457200" lvl="0" indent="-298450" algn="l" rtl="0">
              <a:spcBef>
                <a:spcPts val="0"/>
              </a:spcBef>
              <a:spcAft>
                <a:spcPts val="0"/>
              </a:spcAft>
              <a:buSzPts val="1100"/>
              <a:buChar char="●"/>
            </a:pPr>
            <a:r>
              <a:rPr lang="en"/>
              <a:t>There is a ton of great information in this presentation, so just a friendly reminder that the slides and recording will be available online later today [or tomorrow] for review.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0ef4880183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0ef488018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solidFill>
                  <a:schemeClr val="dk1"/>
                </a:solidFill>
              </a:rPr>
              <a:t>Presenter Script: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Here is your ultimate success checklist.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103bf4e30d_1_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103bf4e30d_1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What to work on over the next [X months/weeks]:</a:t>
            </a:r>
            <a:endParaRPr/>
          </a:p>
          <a:p>
            <a:pPr marL="457200" lvl="0" indent="-298450" algn="l" rtl="0">
              <a:spcBef>
                <a:spcPts val="0"/>
              </a:spcBef>
              <a:spcAft>
                <a:spcPts val="0"/>
              </a:spcAft>
              <a:buSzPts val="1100"/>
              <a:buChar char="●"/>
            </a:pPr>
            <a:r>
              <a:rPr lang="en"/>
              <a:t>Follow [DoG] on Social Media and use #[DoG] Hashtag</a:t>
            </a:r>
            <a:endParaRPr/>
          </a:p>
          <a:p>
            <a:pPr marL="457200" lvl="0" indent="-298450" algn="l" rtl="0">
              <a:spcBef>
                <a:spcPts val="0"/>
              </a:spcBef>
              <a:spcAft>
                <a:spcPts val="0"/>
              </a:spcAft>
              <a:buSzPts val="1100"/>
              <a:buChar char="●"/>
            </a:pPr>
            <a:r>
              <a:rPr lang="en"/>
              <a:t>Watch your inbox for important emails</a:t>
            </a:r>
            <a:endParaRPr/>
          </a:p>
          <a:p>
            <a:pPr marL="457200" lvl="0" indent="-298450" algn="l" rtl="0">
              <a:spcBef>
                <a:spcPts val="0"/>
              </a:spcBef>
              <a:spcAft>
                <a:spcPts val="0"/>
              </a:spcAft>
              <a:buSzPts val="1100"/>
              <a:buChar char="●"/>
            </a:pPr>
            <a:r>
              <a:rPr lang="en"/>
              <a:t>Meet internally to discuss goals</a:t>
            </a:r>
            <a:endParaRPr/>
          </a:p>
          <a:p>
            <a:pPr marL="457200" lvl="0" indent="-298450" algn="l" rtl="0">
              <a:spcBef>
                <a:spcPts val="0"/>
              </a:spcBef>
              <a:spcAft>
                <a:spcPts val="0"/>
              </a:spcAft>
              <a:buSzPts val="1100"/>
              <a:buChar char="●"/>
            </a:pPr>
            <a:r>
              <a:rPr lang="en"/>
              <a:t>Sign up for upcoming webinars</a:t>
            </a:r>
            <a:endParaRPr/>
          </a:p>
          <a:p>
            <a:pPr marL="457200" lvl="0" indent="-298450" algn="l" rtl="0">
              <a:spcBef>
                <a:spcPts val="0"/>
              </a:spcBef>
              <a:spcAft>
                <a:spcPts val="0"/>
              </a:spcAft>
              <a:buSzPts val="1100"/>
              <a:buChar char="●"/>
            </a:pPr>
            <a:r>
              <a:rPr lang="en"/>
              <a:t>Explore the toolkit</a:t>
            </a:r>
            <a:endParaRPr b="1" u="sng"/>
          </a:p>
          <a:p>
            <a:pPr marL="0" lvl="0" indent="0" algn="l" rtl="0">
              <a:spcBef>
                <a:spcPts val="0"/>
              </a:spcBef>
              <a:spcAft>
                <a:spcPts val="0"/>
              </a:spcAft>
              <a:buNone/>
            </a:pPr>
            <a:endParaRPr b="1" u="sng"/>
          </a:p>
          <a:p>
            <a:pPr marL="0" lvl="0" indent="0" algn="l" rtl="0">
              <a:spcBef>
                <a:spcPts val="0"/>
              </a:spcBef>
              <a:spcAft>
                <a:spcPts val="0"/>
              </a:spcAft>
              <a:buNone/>
            </a:pPr>
            <a:r>
              <a:rPr lang="en" b="1" u="sng"/>
              <a:t>Presenter Script:</a:t>
            </a:r>
            <a:endParaRPr b="1" u="sng"/>
          </a:p>
          <a:p>
            <a:pPr marL="0" lvl="0" indent="0" algn="l" rtl="0">
              <a:spcBef>
                <a:spcPts val="0"/>
              </a:spcBef>
              <a:spcAft>
                <a:spcPts val="0"/>
              </a:spcAft>
              <a:buNone/>
            </a:pPr>
            <a:r>
              <a:rPr lang="en"/>
              <a:t>Over the next few weeks, take some time to do the following - </a:t>
            </a:r>
            <a:endParaRPr/>
          </a:p>
          <a:p>
            <a:pPr marL="457200" lvl="0" indent="-298450" algn="l" rtl="0">
              <a:spcBef>
                <a:spcPts val="0"/>
              </a:spcBef>
              <a:spcAft>
                <a:spcPts val="0"/>
              </a:spcAft>
              <a:buSzPts val="1100"/>
              <a:buChar char="●"/>
            </a:pPr>
            <a:r>
              <a:rPr lang="en"/>
              <a:t>Follow [DoG] on social media and remember to use the hashtag #[hashtag] when posting about [DoG]</a:t>
            </a:r>
            <a:endParaRPr/>
          </a:p>
          <a:p>
            <a:pPr marL="457200" lvl="0" indent="-298450" algn="l" rtl="0">
              <a:spcBef>
                <a:spcPts val="0"/>
              </a:spcBef>
              <a:spcAft>
                <a:spcPts val="0"/>
              </a:spcAft>
              <a:buSzPts val="1100"/>
              <a:buChar char="●"/>
            </a:pPr>
            <a:r>
              <a:rPr lang="en"/>
              <a:t>Watch your inbox for important emails from both GiveGab/Bonterra and [Partner Organization] - this will be our main method of communication with you as you prepare for Giving Day, and we don’t want you to miss out on any important information!</a:t>
            </a:r>
            <a:endParaRPr/>
          </a:p>
          <a:p>
            <a:pPr marL="457200" lvl="0" indent="-298450" algn="l" rtl="0">
              <a:spcBef>
                <a:spcPts val="0"/>
              </a:spcBef>
              <a:spcAft>
                <a:spcPts val="0"/>
              </a:spcAft>
              <a:buSzPts val="1100"/>
              <a:buChar char="●"/>
            </a:pPr>
            <a:r>
              <a:rPr lang="en"/>
              <a:t>If you have others in your organization that you’ll be working with on your Giving Day efforts, consider meeting internally to discuss what goals you have for [DoG]</a:t>
            </a:r>
            <a:endParaRPr/>
          </a:p>
          <a:p>
            <a:pPr marL="457200" lvl="0" indent="-298450" algn="l" rtl="0">
              <a:spcBef>
                <a:spcPts val="0"/>
              </a:spcBef>
              <a:spcAft>
                <a:spcPts val="0"/>
              </a:spcAft>
              <a:buSzPts val="1100"/>
              <a:buChar char="●"/>
            </a:pPr>
            <a:r>
              <a:rPr lang="en"/>
              <a:t>Mark your calendar for the upcoming webinars and make sure to register</a:t>
            </a:r>
            <a:endParaRPr/>
          </a:p>
          <a:p>
            <a:pPr marL="457200" lvl="0" indent="-298450" algn="l" rtl="0">
              <a:spcBef>
                <a:spcPts val="0"/>
              </a:spcBef>
              <a:spcAft>
                <a:spcPts val="0"/>
              </a:spcAft>
              <a:buSzPts val="1100"/>
              <a:buChar char="●"/>
            </a:pPr>
            <a:r>
              <a:rPr lang="en"/>
              <a:t>And lastly, explore the toolkit to see what resources your organization can leverage this year!</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0f28c5261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0f28c5261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Thank organizations for attending</a:t>
            </a:r>
            <a:endParaRPr/>
          </a:p>
          <a:p>
            <a:pPr marL="457200" lvl="0" indent="-298450" algn="l" rtl="0">
              <a:spcBef>
                <a:spcPts val="0"/>
              </a:spcBef>
              <a:spcAft>
                <a:spcPts val="0"/>
              </a:spcAft>
              <a:buSzPts val="1100"/>
              <a:buChar char="●"/>
            </a:pPr>
            <a:r>
              <a:rPr lang="en"/>
              <a:t>Transition to answering questions that came in via the Q&amp;A box</a:t>
            </a:r>
            <a:endParaRPr/>
          </a:p>
          <a:p>
            <a:pPr marL="457200" lvl="0" indent="-298450" algn="l" rtl="0">
              <a:spcBef>
                <a:spcPts val="0"/>
              </a:spcBef>
              <a:spcAft>
                <a:spcPts val="0"/>
              </a:spcAft>
              <a:buSzPts val="1100"/>
              <a:buChar char="●"/>
            </a:pPr>
            <a:r>
              <a:rPr lang="en"/>
              <a:t>If possible, also monitor the chat to see if any were accidentally sent through there</a:t>
            </a:r>
            <a:endParaRPr/>
          </a:p>
          <a:p>
            <a:pPr marL="0" lvl="0" indent="0" algn="l" rtl="0">
              <a:spcBef>
                <a:spcPts val="0"/>
              </a:spcBef>
              <a:spcAft>
                <a:spcPts val="0"/>
              </a:spcAft>
              <a:buNone/>
            </a:pPr>
            <a:endParaRPr b="1" u="sng"/>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Thank you all so much for joining us today for Getting Ready for [DoG]! We went over a TON of information in this presentation, and as a reminder, we will have the slides and recording available on the trainings page of [DoG URL] shortly. At this time, we’ll address any questions that you might have. If you haven’t submitted your question yet, make sure to find your Q&amp;A box and submit them now.</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10a7d28593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10a7d28593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Call attention to last year’s results</a:t>
            </a:r>
            <a:endParaRPr/>
          </a:p>
          <a:p>
            <a:pPr marL="457200" lvl="0" indent="-298450" algn="l" rtl="0">
              <a:spcBef>
                <a:spcPts val="0"/>
              </a:spcBef>
              <a:spcAft>
                <a:spcPts val="0"/>
              </a:spcAft>
              <a:buSzPts val="1100"/>
              <a:buChar char="●"/>
            </a:pPr>
            <a:r>
              <a:rPr lang="en"/>
              <a:t>Express excitement to have another great year</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Before diving into this year’s presentation, I wanted to take a moment to acknowledge the awesome results from last year. </a:t>
            </a:r>
            <a:endParaRPr/>
          </a:p>
          <a:p>
            <a:pPr marL="457200" lvl="0" indent="-298450" algn="l" rtl="0">
              <a:spcBef>
                <a:spcPts val="0"/>
              </a:spcBef>
              <a:spcAft>
                <a:spcPts val="0"/>
              </a:spcAft>
              <a:buSzPts val="1100"/>
              <a:buChar char="●"/>
            </a:pPr>
            <a:r>
              <a:rPr lang="en"/>
              <a:t>X dollars were raised by X donors for X organizations. </a:t>
            </a:r>
            <a:endParaRPr/>
          </a:p>
          <a:p>
            <a:pPr marL="457200" lvl="0" indent="-298450" algn="l" rtl="0">
              <a:spcBef>
                <a:spcPts val="0"/>
              </a:spcBef>
              <a:spcAft>
                <a:spcPts val="0"/>
              </a:spcAft>
              <a:buSzPts val="1100"/>
              <a:buChar char="●"/>
            </a:pPr>
            <a:r>
              <a:rPr lang="en"/>
              <a:t>(Feel free to elaborate on additional results, or share goals for 2022 with partner’s approval.)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0ef4880183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0ef4880183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b="1" u="sng" dirty="0"/>
          </a:p>
          <a:p>
            <a:pPr marL="0" lvl="0" indent="0" algn="l" rtl="0">
              <a:spcBef>
                <a:spcPts val="0"/>
              </a:spcBef>
              <a:spcAft>
                <a:spcPts val="0"/>
              </a:spcAft>
              <a:buNone/>
            </a:pPr>
            <a:r>
              <a:rPr lang="en" b="1" u="sng" dirty="0"/>
              <a:t>Presenter Script:</a:t>
            </a:r>
            <a:endParaRPr b="1" u="sng" dirty="0"/>
          </a:p>
          <a:p>
            <a:pPr marL="0" lvl="0" indent="0" algn="l" rtl="0">
              <a:spcBef>
                <a:spcPts val="0"/>
              </a:spcBef>
              <a:spcAft>
                <a:spcPts val="0"/>
              </a:spcAft>
              <a:buNone/>
            </a:pPr>
            <a:r>
              <a:rPr lang="en" dirty="0"/>
              <a:t>I’ll start with the basics - </a:t>
            </a:r>
            <a:endParaRPr dirty="0"/>
          </a:p>
          <a:p>
            <a:pPr marL="171450" indent="-171450"/>
            <a:r>
              <a:rPr lang="en" dirty="0"/>
              <a:t>GBGB is going to be Feb 19 at noon to the following day, </a:t>
            </a:r>
            <a:r>
              <a:rPr lang="en" dirty="0" err="1"/>
              <a:t>feb</a:t>
            </a:r>
            <a:r>
              <a:rPr lang="en" dirty="0"/>
              <a:t> 20 at noon! </a:t>
            </a:r>
          </a:p>
          <a:p>
            <a:r>
              <a:rPr lang="en" dirty="0"/>
              <a:t>For GBGB, each nonprofit organization will conduct their own unique campaign to market and share with their supporters. All participating nonprofits will need to complete their profile for the Giving Day  And don’t worry - I’ll go over that shortly! </a:t>
            </a:r>
            <a:endParaRPr dirty="0"/>
          </a:p>
          <a:p>
            <a:r>
              <a:rPr lang="en" dirty="0"/>
              <a:t>Participants will receive exponential visibility generated by their own marketing efforts to spread awareness about the day, as well as the efforts of The Greater Green Bay Community Foundation. By being a part of the momentum of GBGB and leveraging the tools available to you through your participation, your organization has the potential to reach a brand new audience of supporters.</a:t>
            </a:r>
            <a:endParaRPr dirty="0"/>
          </a:p>
          <a:p>
            <a:pPr marL="457200" lvl="0" indent="-298450" algn="l" rtl="0">
              <a:spcBef>
                <a:spcPts val="0"/>
              </a:spcBef>
              <a:spcAft>
                <a:spcPts val="0"/>
              </a:spcAft>
              <a:buSzPts val="1100"/>
              <a:buChar char="●"/>
            </a:pPr>
            <a:r>
              <a:rPr lang="en" dirty="0"/>
              <a:t>In order to participate, organizations must be an IRS recognized tax-deductible nonprofit, and in compliance with state solicitation requirements.</a:t>
            </a:r>
            <a:endParaRPr dirty="0"/>
          </a:p>
          <a:p>
            <a:r>
              <a:rPr lang="en" dirty="0"/>
              <a:t>An exciting benefit to participating  is the opportunity to participate in friendly competition via leaderboards and to win prizes throughout the day.</a:t>
            </a:r>
            <a:endParaRPr dirty="0"/>
          </a:p>
          <a:p>
            <a:r>
              <a:rPr lang="en" dirty="0"/>
              <a:t>Additionally, your host organization has chosen to be centrally routed, which means they have saved you the trouble of manually entering your bank account information to help streamline your getting ready process. </a:t>
            </a:r>
          </a:p>
          <a:p>
            <a:pPr marL="457200" lvl="0" indent="-298450" algn="l" rtl="0">
              <a:spcBef>
                <a:spcPts val="0"/>
              </a:spcBef>
              <a:spcAft>
                <a:spcPts val="0"/>
              </a:spcAft>
              <a:buSzPts val="1100"/>
              <a:buChar char="●"/>
            </a:pPr>
            <a:endParaRPr lang="e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0c78a5414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0c78a5414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b="1" u="sng" dirty="0"/>
          </a:p>
          <a:p>
            <a:pPr marL="0" lvl="0" indent="0" algn="l" rtl="0">
              <a:spcBef>
                <a:spcPts val="0"/>
              </a:spcBef>
              <a:spcAft>
                <a:spcPts val="0"/>
              </a:spcAft>
              <a:buNone/>
            </a:pPr>
            <a:endParaRPr/>
          </a:p>
          <a:p>
            <a:pPr marL="0" lvl="0" indent="0" algn="l" rtl="0">
              <a:spcBef>
                <a:spcPts val="0"/>
              </a:spcBef>
              <a:spcAft>
                <a:spcPts val="0"/>
              </a:spcAft>
              <a:buNone/>
            </a:pPr>
            <a:r>
              <a:rPr lang="en" b="1" u="sng" dirty="0"/>
              <a:t>Presenter Script:</a:t>
            </a:r>
            <a:endParaRPr b="1" u="sng" dirty="0"/>
          </a:p>
          <a:p>
            <a:pPr marL="0" lvl="0" indent="0" algn="l" rtl="0">
              <a:spcBef>
                <a:spcPts val="0"/>
              </a:spcBef>
              <a:spcAft>
                <a:spcPts val="0"/>
              </a:spcAft>
              <a:buNone/>
            </a:pPr>
            <a:r>
              <a:rPr lang="en" dirty="0">
                <a:solidFill>
                  <a:schemeClr val="dk1"/>
                </a:solidFill>
              </a:rPr>
              <a:t>So what are the additional benefits that your organization will receive as a result of participating? </a:t>
            </a:r>
            <a:endParaRPr dirty="0">
              <a:solidFill>
                <a:schemeClr val="dk1"/>
              </a:solidFill>
            </a:endParaRPr>
          </a:p>
          <a:p>
            <a:pPr>
              <a:buClr>
                <a:schemeClr val="dk1"/>
              </a:buClr>
            </a:pPr>
            <a:r>
              <a:rPr lang="en" dirty="0">
                <a:solidFill>
                  <a:schemeClr val="dk1"/>
                </a:solidFill>
              </a:rPr>
              <a:t>Well, your organization has the opportunity to learn how to utilize new digital fundraising tools, and take advantage of the fundraising resources that are available year-round on the site. Bonterra and Greater Green Bay Community Foundation provide numerous resources on general fundraising geared specifically towards GBGB but that can be accessed and used year-round to provide inspiration and best practices for fundraising, engagement, and stewardship.</a:t>
            </a:r>
            <a:endParaRPr dirty="0">
              <a:solidFill>
                <a:schemeClr val="dk1"/>
              </a:solidFill>
            </a:endParaRPr>
          </a:p>
          <a:p>
            <a:pPr>
              <a:buClr>
                <a:schemeClr val="dk1"/>
              </a:buClr>
            </a:pPr>
            <a:r>
              <a:rPr lang="en" dirty="0">
                <a:solidFill>
                  <a:schemeClr val="dk1"/>
                </a:solidFill>
              </a:rPr>
              <a:t>Participating provides the opportunity for your organization to re-engage and strengthen relationships with your existing supporters, as well as gain new donors and supporters. For example, GBGB can present an opportunity for volunteers to assist with marketing or P2P fundraising efforts, which allows those supporters to engage with your organization at a higher level. </a:t>
            </a:r>
            <a:endParaRPr dirty="0">
              <a:solidFill>
                <a:schemeClr val="dk1"/>
              </a:solidFill>
            </a:endParaRPr>
          </a:p>
          <a:p>
            <a:pPr>
              <a:buClr>
                <a:schemeClr val="dk1"/>
              </a:buClr>
            </a:pPr>
            <a:r>
              <a:rPr lang="en" dirty="0">
                <a:solidFill>
                  <a:schemeClr val="dk1"/>
                </a:solidFill>
              </a:rPr>
              <a:t>By participating, you are capitalizing on the momentum of the giving day to get your organization in front of new audiences. Participating means that you are combining your marketing efforts with greater green bay community </a:t>
            </a:r>
            <a:r>
              <a:rPr lang="en" dirty="0" err="1">
                <a:solidFill>
                  <a:schemeClr val="dk1"/>
                </a:solidFill>
              </a:rPr>
              <a:t>foundatin's</a:t>
            </a:r>
            <a:r>
              <a:rPr lang="en" dirty="0">
                <a:solidFill>
                  <a:schemeClr val="dk1"/>
                </a:solidFill>
              </a:rPr>
              <a:t> marketing efforts, which will provide exponential visibility for all participating organizations. </a:t>
            </a:r>
            <a:endParaRPr dirty="0">
              <a:solidFill>
                <a:schemeClr val="dk1"/>
              </a:solidFill>
            </a:endParaRPr>
          </a:p>
          <a:p>
            <a:pPr>
              <a:buClr>
                <a:schemeClr val="dk1"/>
              </a:buClr>
            </a:pPr>
            <a:r>
              <a:rPr lang="en" dirty="0">
                <a:solidFill>
                  <a:schemeClr val="dk1"/>
                </a:solidFill>
              </a:rPr>
              <a:t>The giving Day can also be used as a way to reach other internal goals that your organization has. We encourage all participating organizations to identify some goals that go beyond dollars raised that [</a:t>
            </a:r>
            <a:r>
              <a:rPr lang="en" dirty="0" err="1">
                <a:solidFill>
                  <a:schemeClr val="dk1"/>
                </a:solidFill>
              </a:rPr>
              <a:t>DoG</a:t>
            </a:r>
            <a:r>
              <a:rPr lang="en" dirty="0">
                <a:solidFill>
                  <a:schemeClr val="dk1"/>
                </a:solidFill>
              </a:rPr>
              <a:t>] can help to achieve. For example, you can use [</a:t>
            </a:r>
            <a:r>
              <a:rPr lang="en" dirty="0" err="1">
                <a:solidFill>
                  <a:schemeClr val="dk1"/>
                </a:solidFill>
              </a:rPr>
              <a:t>DoG</a:t>
            </a:r>
            <a:r>
              <a:rPr lang="en" dirty="0">
                <a:solidFill>
                  <a:schemeClr val="dk1"/>
                </a:solidFill>
              </a:rPr>
              <a:t>] to increase volunteer participation, increase social media followers, or enhance stewardship programs.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Additionally, because there are prize and match incentives on the day, this is an incredible motivator for donors. Donors will be incentivized to make a greater impact on the day knowing that their dollars go further thanks to sponsor matching and prize opportunities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[I’d love to hear in the chat from some organizations that utilized [</a:t>
            </a:r>
            <a:r>
              <a:rPr lang="en" dirty="0" err="1">
                <a:solidFill>
                  <a:schemeClr val="dk1"/>
                </a:solidFill>
              </a:rPr>
              <a:t>DoG</a:t>
            </a:r>
            <a:r>
              <a:rPr lang="en" dirty="0">
                <a:solidFill>
                  <a:schemeClr val="dk1"/>
                </a:solidFill>
              </a:rPr>
              <a:t>] to reach internal goals whether it be dollars raised, donors, or social media followers. Please feel free to write in now and share with others what goals [</a:t>
            </a:r>
            <a:r>
              <a:rPr lang="en" dirty="0" err="1">
                <a:solidFill>
                  <a:schemeClr val="dk1"/>
                </a:solidFill>
              </a:rPr>
              <a:t>DoG</a:t>
            </a:r>
            <a:r>
              <a:rPr lang="en" dirty="0">
                <a:solidFill>
                  <a:schemeClr val="dk1"/>
                </a:solidFill>
              </a:rPr>
              <a:t>] has helped your organization to achieve.]</a:t>
            </a: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10a7d28593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10a7d2859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a:p>
          <a:p>
            <a:pPr marL="0" lvl="0" indent="0" algn="l" rtl="0">
              <a:spcBef>
                <a:spcPts val="0"/>
              </a:spcBef>
              <a:spcAft>
                <a:spcPts val="0"/>
              </a:spcAft>
              <a:buNone/>
            </a:pPr>
            <a:r>
              <a:rPr lang="en"/>
              <a:t>Now that I’ve covered the basics, I’d like to tell you a little more about Bonterra and who we are.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1071bb12eb_0_1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1071bb12eb_0_1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b="1" u="sng" dirty="0"/>
          </a:p>
          <a:p>
            <a:pPr marL="0" lvl="0" indent="0" algn="l" rtl="0">
              <a:spcBef>
                <a:spcPts val="0"/>
              </a:spcBef>
              <a:spcAft>
                <a:spcPts val="0"/>
              </a:spcAft>
              <a:buNone/>
            </a:pPr>
            <a:endParaRPr/>
          </a:p>
          <a:p>
            <a:pPr marL="0" lvl="0" indent="0" algn="l" rtl="0">
              <a:spcBef>
                <a:spcPts val="0"/>
              </a:spcBef>
              <a:spcAft>
                <a:spcPts val="0"/>
              </a:spcAft>
              <a:buNone/>
            </a:pPr>
            <a:r>
              <a:rPr lang="en" b="1" u="sng" dirty="0"/>
              <a:t>Presenter Script: </a:t>
            </a:r>
            <a:endParaRPr dirty="0"/>
          </a:p>
          <a:p>
            <a:pPr marL="0" lvl="0" indent="0" algn="l" rtl="0">
              <a:spcBef>
                <a:spcPts val="0"/>
              </a:spcBef>
              <a:spcAft>
                <a:spcPts val="0"/>
              </a:spcAft>
              <a:buNone/>
            </a:pPr>
            <a:r>
              <a:rPr lang="en" dirty="0"/>
              <a:t>Bonterra’s mission is to power those who power social impact.</a:t>
            </a:r>
            <a:endParaRPr dirty="0"/>
          </a:p>
          <a:p>
            <a:r>
              <a:rPr lang="en" dirty="0"/>
              <a:t>As [</a:t>
            </a:r>
            <a:r>
              <a:rPr lang="en" dirty="0" err="1"/>
              <a:t>DoG</a:t>
            </a:r>
            <a:r>
              <a:rPr lang="en" dirty="0"/>
              <a:t>]’s technology partner, we provide the platform where you registered for the day and will complete your profile!. [For those of you that have participated in the past, you’re already familiar with the giving day dashboard where you manage all things Giving Day.] Each year, you will be able to log in and use the same account to manage your participation in [</a:t>
            </a:r>
            <a:r>
              <a:rPr lang="en" dirty="0" err="1"/>
              <a:t>DoG</a:t>
            </a:r>
            <a:r>
              <a:rPr lang="en" dirty="0"/>
              <a:t>]. We strive to make registering and completing your profile as easy and enjoyable as possible, and we’ll cover this process more in depth in just a little while! </a:t>
            </a:r>
            <a:endParaRPr dirty="0"/>
          </a:p>
          <a:p>
            <a:pPr marL="457200" lvl="0" indent="-298450" algn="l" rtl="0">
              <a:spcBef>
                <a:spcPts val="0"/>
              </a:spcBef>
              <a:spcAft>
                <a:spcPts val="0"/>
              </a:spcAft>
              <a:buSzPts val="1100"/>
              <a:buChar char="●"/>
            </a:pPr>
            <a:r>
              <a:rPr lang="en" dirty="0"/>
              <a:t>Not only do we strive to make your experience of participating in [</a:t>
            </a:r>
            <a:r>
              <a:rPr lang="en" dirty="0" err="1"/>
              <a:t>DoG</a:t>
            </a:r>
            <a:r>
              <a:rPr lang="en" dirty="0"/>
              <a:t>] as seamless as possible, we’re also dedicated to providing the ultimate donor experience. In addition to providing a secure, reliable, and easy to use method of donating, all donors are automatically receipted immediately upon making their donation.</a:t>
            </a:r>
            <a:endParaRPr dirty="0"/>
          </a:p>
          <a:p>
            <a:pPr marL="457200" lvl="0" indent="-298450" algn="l" rtl="0">
              <a:spcBef>
                <a:spcPts val="0"/>
              </a:spcBef>
              <a:spcAft>
                <a:spcPts val="0"/>
              </a:spcAft>
              <a:buSzPts val="1100"/>
              <a:buChar char="●"/>
            </a:pPr>
            <a:r>
              <a:rPr lang="en" dirty="0"/>
              <a:t>Here at Bonterra, we encourage you to think of us as an extension of your team. As such, we provide a dedicated support team to help you, [your P2P fundraisers,] and donors with any questions that you may have about the platform. In addition to providing email and chat support during regular business hours, we offer an extensive Help Center where you can easily find answers to your questions 24/7. No question is too big or small for our support team - if you have technical questions about registering, or simply want someone to offer feedback on filling out your profile, our team is here to help.</a:t>
            </a:r>
            <a:endParaRPr dirty="0"/>
          </a:p>
          <a:p>
            <a:pPr marL="457200" lvl="0" indent="-298450" algn="l" rtl="0">
              <a:spcBef>
                <a:spcPts val="0"/>
              </a:spcBef>
              <a:spcAft>
                <a:spcPts val="0"/>
              </a:spcAft>
              <a:buSzPts val="1100"/>
              <a:buChar char="●"/>
            </a:pPr>
            <a:r>
              <a:rPr lang="en" dirty="0" err="1">
                <a:solidFill>
                  <a:schemeClr val="dk1"/>
                </a:solidFill>
              </a:rPr>
              <a:t>GiveGab</a:t>
            </a:r>
            <a:r>
              <a:rPr lang="en" dirty="0">
                <a:solidFill>
                  <a:schemeClr val="dk1"/>
                </a:solidFill>
              </a:rPr>
              <a:t> is becoming Bonterra! If you see the name “</a:t>
            </a:r>
            <a:r>
              <a:rPr lang="en" dirty="0" err="1">
                <a:solidFill>
                  <a:schemeClr val="dk1"/>
                </a:solidFill>
              </a:rPr>
              <a:t>GiveGab</a:t>
            </a:r>
            <a:r>
              <a:rPr lang="en" dirty="0">
                <a:solidFill>
                  <a:schemeClr val="dk1"/>
                </a:solidFill>
              </a:rPr>
              <a:t>” anywhere, don’t worry, that’s us! This doesn’t change your participation in [</a:t>
            </a:r>
            <a:r>
              <a:rPr lang="en" dirty="0" err="1">
                <a:solidFill>
                  <a:schemeClr val="dk1"/>
                </a:solidFill>
              </a:rPr>
              <a:t>DoG</a:t>
            </a:r>
            <a:r>
              <a:rPr lang="en" dirty="0">
                <a:solidFill>
                  <a:schemeClr val="dk1"/>
                </a:solidFill>
              </a:rPr>
              <a:t>] or impact the tools we’re going to review in today’s webinar, and you’ll continue to receive the same customer love and support you always have!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GG Template" type="title">
  <p:cSld name="TITL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273800" y="308250"/>
            <a:ext cx="8175600" cy="1705800"/>
          </a:xfrm>
          <a:prstGeom prst="rect">
            <a:avLst/>
          </a:prstGeom>
        </p:spPr>
        <p:txBody>
          <a:bodyPr spcFirstLastPara="1" wrap="square" lIns="91425" tIns="91425" rIns="91425" bIns="91425" anchor="b" anchorCtr="0">
            <a:normAutofit/>
          </a:bodyPr>
          <a:lstStyle>
            <a:lvl1pPr lvl="0">
              <a:spcBef>
                <a:spcPts val="0"/>
              </a:spcBef>
              <a:spcAft>
                <a:spcPts val="0"/>
              </a:spcAft>
              <a:buSzPts val="5500"/>
              <a:buNone/>
              <a:defRPr sz="5500"/>
            </a:lvl1pPr>
            <a:lvl2pPr lvl="1" algn="ctr">
              <a:spcBef>
                <a:spcPts val="0"/>
              </a:spcBef>
              <a:spcAft>
                <a:spcPts val="0"/>
              </a:spcAft>
              <a:buSzPts val="5500"/>
              <a:buNone/>
              <a:defRPr sz="5500"/>
            </a:lvl2pPr>
            <a:lvl3pPr lvl="2" algn="ctr">
              <a:spcBef>
                <a:spcPts val="0"/>
              </a:spcBef>
              <a:spcAft>
                <a:spcPts val="0"/>
              </a:spcAft>
              <a:buSzPts val="5500"/>
              <a:buNone/>
              <a:defRPr sz="5500"/>
            </a:lvl3pPr>
            <a:lvl4pPr lvl="3" algn="ctr">
              <a:spcBef>
                <a:spcPts val="0"/>
              </a:spcBef>
              <a:spcAft>
                <a:spcPts val="0"/>
              </a:spcAft>
              <a:buSzPts val="5500"/>
              <a:buNone/>
              <a:defRPr sz="5500"/>
            </a:lvl4pPr>
            <a:lvl5pPr lvl="4" algn="ctr">
              <a:spcBef>
                <a:spcPts val="0"/>
              </a:spcBef>
              <a:spcAft>
                <a:spcPts val="0"/>
              </a:spcAft>
              <a:buSzPts val="5500"/>
              <a:buNone/>
              <a:defRPr sz="5500"/>
            </a:lvl5pPr>
            <a:lvl6pPr lvl="5" algn="ctr">
              <a:spcBef>
                <a:spcPts val="0"/>
              </a:spcBef>
              <a:spcAft>
                <a:spcPts val="0"/>
              </a:spcAft>
              <a:buSzPts val="5500"/>
              <a:buNone/>
              <a:defRPr sz="5500"/>
            </a:lvl6pPr>
            <a:lvl7pPr lvl="6" algn="ctr">
              <a:spcBef>
                <a:spcPts val="0"/>
              </a:spcBef>
              <a:spcAft>
                <a:spcPts val="0"/>
              </a:spcAft>
              <a:buSzPts val="5500"/>
              <a:buNone/>
              <a:defRPr sz="5500"/>
            </a:lvl7pPr>
            <a:lvl8pPr lvl="7" algn="ctr">
              <a:spcBef>
                <a:spcPts val="0"/>
              </a:spcBef>
              <a:spcAft>
                <a:spcPts val="0"/>
              </a:spcAft>
              <a:buSzPts val="5500"/>
              <a:buNone/>
              <a:defRPr sz="5500"/>
            </a:lvl8pPr>
            <a:lvl9pPr lvl="8" algn="ctr">
              <a:spcBef>
                <a:spcPts val="0"/>
              </a:spcBef>
              <a:spcAft>
                <a:spcPts val="0"/>
              </a:spcAft>
              <a:buSzPts val="5500"/>
              <a:buNone/>
              <a:defRPr sz="5500"/>
            </a:lvl9pPr>
          </a:lstStyle>
          <a:p>
            <a:endParaRPr/>
          </a:p>
        </p:txBody>
      </p:sp>
      <p:sp>
        <p:nvSpPr>
          <p:cNvPr id="13" name="Google Shape;13;p2"/>
          <p:cNvSpPr txBox="1">
            <a:spLocks noGrp="1"/>
          </p:cNvSpPr>
          <p:nvPr>
            <p:ph type="subTitle" idx="1"/>
          </p:nvPr>
        </p:nvSpPr>
        <p:spPr>
          <a:xfrm>
            <a:off x="273800" y="2179225"/>
            <a:ext cx="5485200" cy="810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364D63"/>
              </a:buClr>
              <a:buSzPts val="1800"/>
              <a:buNone/>
              <a:defRPr b="0">
                <a:solidFill>
                  <a:srgbClr val="364D63"/>
                </a:solidFill>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b="1"/>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b="1"/>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b="1"/>
            </a:lvl9pPr>
          </a:lstStyle>
          <a:p>
            <a:endParaRPr/>
          </a:p>
        </p:txBody>
      </p:sp>
      <p:sp>
        <p:nvSpPr>
          <p:cNvPr id="14" name="Google Shape;14;p2"/>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 name="Google Shape;15;p2"/>
          <p:cNvSpPr>
            <a:spLocks noGrp="1"/>
          </p:cNvSpPr>
          <p:nvPr>
            <p:ph type="pic" idx="2"/>
          </p:nvPr>
        </p:nvSpPr>
        <p:spPr>
          <a:xfrm>
            <a:off x="5215925" y="1733125"/>
            <a:ext cx="2930100" cy="2930100"/>
          </a:xfrm>
          <a:prstGeom prst="ellipse">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1"/>
          <p:cNvSpPr txBox="1">
            <a:spLocks noGrp="1"/>
          </p:cNvSpPr>
          <p:nvPr>
            <p:ph type="title"/>
          </p:nvPr>
        </p:nvSpPr>
        <p:spPr>
          <a:xfrm>
            <a:off x="311700" y="154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5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1"/>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5" name="Google Shape;55;p12"/>
          <p:cNvSpPr txBox="1">
            <a:spLocks noGrp="1"/>
          </p:cNvSpPr>
          <p:nvPr>
            <p:ph type="body" idx="1"/>
          </p:nvPr>
        </p:nvSpPr>
        <p:spPr>
          <a:xfrm>
            <a:off x="311700" y="1389600"/>
            <a:ext cx="80745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6" name="Google Shape;56;p12"/>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12"/>
          <p:cNvSpPr>
            <a:spLocks noGrp="1"/>
          </p:cNvSpPr>
          <p:nvPr>
            <p:ph type="pic" idx="2"/>
          </p:nvPr>
        </p:nvSpPr>
        <p:spPr>
          <a:xfrm>
            <a:off x="5206800" y="982050"/>
            <a:ext cx="3179400" cy="3179400"/>
          </a:xfrm>
          <a:prstGeom prst="ellipse">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1">
  <p:cSld name="ONE_COLUMN_TEXT_1">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 name="Google Shape;60;p13"/>
          <p:cNvSpPr txBox="1">
            <a:spLocks noGrp="1"/>
          </p:cNvSpPr>
          <p:nvPr>
            <p:ph type="body" idx="1"/>
          </p:nvPr>
        </p:nvSpPr>
        <p:spPr>
          <a:xfrm>
            <a:off x="311700" y="1389600"/>
            <a:ext cx="80745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1" name="Google Shape;61;p13"/>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2" name="Google Shape;62;p13"/>
          <p:cNvSpPr>
            <a:spLocks noGrp="1"/>
          </p:cNvSpPr>
          <p:nvPr>
            <p:ph type="pic" idx="2"/>
          </p:nvPr>
        </p:nvSpPr>
        <p:spPr>
          <a:xfrm>
            <a:off x="5206800" y="982050"/>
            <a:ext cx="3179400" cy="3179400"/>
          </a:xfrm>
          <a:prstGeom prst="ellipse">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5" name="Google Shape;65;p14"/>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1">
  <p:cSld name="MAIN_POINT_1">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8" name="Google Shape;68;p15"/>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1" name="Google Shape;71;p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800"/>
              <a:buNone/>
              <a:defRPr b="0"/>
            </a:lvl1pPr>
            <a:lvl2pPr lvl="1">
              <a:lnSpc>
                <a:spcPct val="100000"/>
              </a:lnSpc>
              <a:spcBef>
                <a:spcPts val="0"/>
              </a:spcBef>
              <a:spcAft>
                <a:spcPts val="0"/>
              </a:spcAft>
              <a:buSzPts val="2100"/>
              <a:buNone/>
              <a:defRPr sz="2100" b="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b="0"/>
            </a:lvl4pPr>
            <a:lvl5pPr lvl="4">
              <a:lnSpc>
                <a:spcPct val="100000"/>
              </a:lnSpc>
              <a:spcBef>
                <a:spcPts val="0"/>
              </a:spcBef>
              <a:spcAft>
                <a:spcPts val="0"/>
              </a:spcAft>
              <a:buSzPts val="2100"/>
              <a:buNone/>
              <a:defRPr sz="2100" b="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b="0"/>
            </a:lvl7pPr>
            <a:lvl8pPr lvl="7">
              <a:lnSpc>
                <a:spcPct val="100000"/>
              </a:lnSpc>
              <a:spcBef>
                <a:spcPts val="0"/>
              </a:spcBef>
              <a:spcAft>
                <a:spcPts val="0"/>
              </a:spcAft>
              <a:buSzPts val="2100"/>
              <a:buNone/>
              <a:defRPr sz="2100" b="0"/>
            </a:lvl8pPr>
            <a:lvl9pPr lvl="8">
              <a:lnSpc>
                <a:spcPct val="100000"/>
              </a:lnSpc>
              <a:spcBef>
                <a:spcPts val="0"/>
              </a:spcBef>
              <a:spcAft>
                <a:spcPts val="0"/>
              </a:spcAft>
              <a:buSzPts val="2100"/>
              <a:buNone/>
              <a:defRPr sz="2100"/>
            </a:lvl9pPr>
          </a:lstStyle>
          <a:p>
            <a:endParaRPr/>
          </a:p>
        </p:txBody>
      </p:sp>
      <p:sp>
        <p:nvSpPr>
          <p:cNvPr id="72" name="Google Shape;72;p16"/>
          <p:cNvSpPr txBox="1">
            <a:spLocks noGrp="1"/>
          </p:cNvSpPr>
          <p:nvPr>
            <p:ph type="body" idx="2"/>
          </p:nvPr>
        </p:nvSpPr>
        <p:spPr>
          <a:xfrm>
            <a:off x="4522725"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3" name="Google Shape;73;p16"/>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6" name="Google Shape;76;p1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b="0"/>
            </a:lvl1pPr>
            <a:lvl2pPr lvl="1" rtl="0">
              <a:lnSpc>
                <a:spcPct val="100000"/>
              </a:lnSpc>
              <a:spcBef>
                <a:spcPts val="0"/>
              </a:spcBef>
              <a:spcAft>
                <a:spcPts val="0"/>
              </a:spcAft>
              <a:buSzPts val="2100"/>
              <a:buNone/>
              <a:defRPr sz="2100" b="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b="0"/>
            </a:lvl4pPr>
            <a:lvl5pPr lvl="4" rtl="0">
              <a:lnSpc>
                <a:spcPct val="100000"/>
              </a:lnSpc>
              <a:spcBef>
                <a:spcPts val="0"/>
              </a:spcBef>
              <a:spcAft>
                <a:spcPts val="0"/>
              </a:spcAft>
              <a:buSzPts val="2100"/>
              <a:buNone/>
              <a:defRPr sz="2100" b="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b="0"/>
            </a:lvl7pPr>
            <a:lvl8pPr lvl="7" rtl="0">
              <a:lnSpc>
                <a:spcPct val="100000"/>
              </a:lnSpc>
              <a:spcBef>
                <a:spcPts val="0"/>
              </a:spcBef>
              <a:spcAft>
                <a:spcPts val="0"/>
              </a:spcAft>
              <a:buSzPts val="2100"/>
              <a:buNone/>
              <a:defRPr sz="2100" b="0"/>
            </a:lvl8pPr>
            <a:lvl9pPr lvl="8" rtl="0">
              <a:lnSpc>
                <a:spcPct val="100000"/>
              </a:lnSpc>
              <a:spcBef>
                <a:spcPts val="0"/>
              </a:spcBef>
              <a:spcAft>
                <a:spcPts val="0"/>
              </a:spcAft>
              <a:buSzPts val="2100"/>
              <a:buNone/>
              <a:defRPr sz="2100"/>
            </a:lvl9pPr>
          </a:lstStyle>
          <a:p>
            <a:endParaRPr/>
          </a:p>
        </p:txBody>
      </p:sp>
      <p:sp>
        <p:nvSpPr>
          <p:cNvPr id="77" name="Google Shape;77;p17"/>
          <p:cNvSpPr txBox="1">
            <a:spLocks noGrp="1"/>
          </p:cNvSpPr>
          <p:nvPr>
            <p:ph type="body" idx="2"/>
          </p:nvPr>
        </p:nvSpPr>
        <p:spPr>
          <a:xfrm>
            <a:off x="4522725"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8" name="Google Shape;78;p17"/>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8"/>
          <p:cNvSpPr txBox="1">
            <a:spLocks noGrp="1"/>
          </p:cNvSpPr>
          <p:nvPr>
            <p:ph type="body" idx="1"/>
          </p:nvPr>
        </p:nvSpPr>
        <p:spPr>
          <a:xfrm>
            <a:off x="299075" y="2929700"/>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81" name="Google Shape;81;p18"/>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1">
  <p:cSld name="CAPTION_ONLY_1">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19"/>
          <p:cNvSpPr txBox="1">
            <a:spLocks noGrp="1"/>
          </p:cNvSpPr>
          <p:nvPr>
            <p:ph type="body" idx="1"/>
          </p:nvPr>
        </p:nvSpPr>
        <p:spPr>
          <a:xfrm>
            <a:off x="299075" y="2929700"/>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84" name="Google Shape;84;p19"/>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20"/>
          <p:cNvSpPr txBox="1">
            <a:spLocks noGrp="1"/>
          </p:cNvSpPr>
          <p:nvPr>
            <p:ph type="title" hasCustomPrompt="1"/>
          </p:nvPr>
        </p:nvSpPr>
        <p:spPr>
          <a:xfrm>
            <a:off x="311700" y="424125"/>
            <a:ext cx="51192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7" name="Google Shape;87;p20"/>
          <p:cNvSpPr txBox="1">
            <a:spLocks noGrp="1"/>
          </p:cNvSpPr>
          <p:nvPr>
            <p:ph type="body" idx="1"/>
          </p:nvPr>
        </p:nvSpPr>
        <p:spPr>
          <a:xfrm>
            <a:off x="854800" y="2836500"/>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88" name="Google Shape;88;p20"/>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GG Template 1">
  <p:cSld name="TITLE_1">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273800" y="308250"/>
            <a:ext cx="8175600" cy="1705800"/>
          </a:xfrm>
          <a:prstGeom prst="rect">
            <a:avLst/>
          </a:prstGeom>
        </p:spPr>
        <p:txBody>
          <a:bodyPr spcFirstLastPara="1" wrap="square" lIns="91425" tIns="91425" rIns="91425" bIns="91425" anchor="b" anchorCtr="0">
            <a:normAutofit/>
          </a:bodyPr>
          <a:lstStyle>
            <a:lvl1pPr lvl="0" rtl="0">
              <a:spcBef>
                <a:spcPts val="0"/>
              </a:spcBef>
              <a:spcAft>
                <a:spcPts val="0"/>
              </a:spcAft>
              <a:buSzPts val="5500"/>
              <a:buNone/>
              <a:defRPr sz="5500"/>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endParaRPr/>
          </a:p>
        </p:txBody>
      </p:sp>
      <p:sp>
        <p:nvSpPr>
          <p:cNvPr id="18" name="Google Shape;18;p3"/>
          <p:cNvSpPr txBox="1">
            <a:spLocks noGrp="1"/>
          </p:cNvSpPr>
          <p:nvPr>
            <p:ph type="subTitle" idx="1"/>
          </p:nvPr>
        </p:nvSpPr>
        <p:spPr>
          <a:xfrm>
            <a:off x="273800" y="2179225"/>
            <a:ext cx="5485200" cy="810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64D63"/>
              </a:buClr>
              <a:buSzPts val="1800"/>
              <a:buNone/>
              <a:defRPr b="0">
                <a:solidFill>
                  <a:srgbClr val="364D63"/>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b="1"/>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b="1"/>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b="1"/>
            </a:lvl9pPr>
          </a:lstStyle>
          <a:p>
            <a:endParaRPr/>
          </a:p>
        </p:txBody>
      </p:sp>
      <p:sp>
        <p:nvSpPr>
          <p:cNvPr id="19" name="Google Shape;19;p3"/>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0" name="Google Shape;20;p3"/>
          <p:cNvSpPr>
            <a:spLocks noGrp="1"/>
          </p:cNvSpPr>
          <p:nvPr>
            <p:ph type="pic" idx="2"/>
          </p:nvPr>
        </p:nvSpPr>
        <p:spPr>
          <a:xfrm>
            <a:off x="5215925" y="1733125"/>
            <a:ext cx="2930100" cy="2930100"/>
          </a:xfrm>
          <a:prstGeom prst="ellipse">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1">
  <p:cSld name="BIG_NUMBER_1">
    <p:bg>
      <p:bgPr>
        <a:blipFill>
          <a:blip r:embed="rId2">
            <a:alphaModFix/>
          </a:blip>
          <a:stretch>
            <a:fillRect/>
          </a:stretch>
        </a:blipFill>
        <a:effectLst/>
      </p:bgPr>
    </p:bg>
    <p:spTree>
      <p:nvGrpSpPr>
        <p:cNvPr id="1" name="Shape 89"/>
        <p:cNvGrpSpPr/>
        <p:nvPr/>
      </p:nvGrpSpPr>
      <p:grpSpPr>
        <a:xfrm>
          <a:off x="0" y="0"/>
          <a:ext cx="0" cy="0"/>
          <a:chOff x="0" y="0"/>
          <a:chExt cx="0" cy="0"/>
        </a:xfrm>
      </p:grpSpPr>
      <p:sp>
        <p:nvSpPr>
          <p:cNvPr id="90" name="Google Shape;90;p21"/>
          <p:cNvSpPr txBox="1">
            <a:spLocks noGrp="1"/>
          </p:cNvSpPr>
          <p:nvPr>
            <p:ph type="title" hasCustomPrompt="1"/>
          </p:nvPr>
        </p:nvSpPr>
        <p:spPr>
          <a:xfrm>
            <a:off x="311700" y="424125"/>
            <a:ext cx="51192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1"/>
          <p:cNvSpPr txBox="1">
            <a:spLocks noGrp="1"/>
          </p:cNvSpPr>
          <p:nvPr>
            <p:ph type="body" idx="1"/>
          </p:nvPr>
        </p:nvSpPr>
        <p:spPr>
          <a:xfrm>
            <a:off x="854800" y="2836500"/>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2" name="Google Shape;92;p21"/>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2"/>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1">
  <p:cSld name="BLANK_1">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23"/>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722700" y="434550"/>
            <a:ext cx="8168700" cy="1250400"/>
          </a:xfrm>
          <a:prstGeom prst="rect">
            <a:avLst/>
          </a:prstGeom>
        </p:spPr>
        <p:txBody>
          <a:bodyPr spcFirstLastPara="1" wrap="square" lIns="91425" tIns="91425" rIns="91425" bIns="91425" anchor="ctr" anchorCtr="0">
            <a:normAutofit/>
          </a:bodyPr>
          <a:lstStyle>
            <a:lvl1pPr lvl="0" algn="r">
              <a:spcBef>
                <a:spcPts val="0"/>
              </a:spcBef>
              <a:spcAft>
                <a:spcPts val="0"/>
              </a:spcAft>
              <a:buSzPts val="52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 name="Google Shape;23;p4"/>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4"/>
          <p:cNvSpPr>
            <a:spLocks noGrp="1"/>
          </p:cNvSpPr>
          <p:nvPr>
            <p:ph type="pic" idx="2"/>
          </p:nvPr>
        </p:nvSpPr>
        <p:spPr>
          <a:xfrm>
            <a:off x="871375" y="1684900"/>
            <a:ext cx="2778600" cy="24756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22700" y="434550"/>
            <a:ext cx="8168700" cy="12504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52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5"/>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 name="Google Shape;28;p5"/>
          <p:cNvSpPr>
            <a:spLocks noGrp="1"/>
          </p:cNvSpPr>
          <p:nvPr>
            <p:ph type="pic" idx="2"/>
          </p:nvPr>
        </p:nvSpPr>
        <p:spPr>
          <a:xfrm>
            <a:off x="871375" y="1684900"/>
            <a:ext cx="2778600" cy="24756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1545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5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body" idx="1"/>
          </p:nvPr>
        </p:nvSpPr>
        <p:spPr>
          <a:xfrm>
            <a:off x="311700" y="1956650"/>
            <a:ext cx="8520600" cy="2797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2" name="Google Shape;32;p6"/>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1">
  <p:cSld name="TITLE_AND_BODY_1">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154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5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 name="Google Shape;35;p7"/>
          <p:cNvSpPr txBox="1">
            <a:spLocks noGrp="1"/>
          </p:cNvSpPr>
          <p:nvPr>
            <p:ph type="body" idx="1"/>
          </p:nvPr>
        </p:nvSpPr>
        <p:spPr>
          <a:xfrm>
            <a:off x="311700" y="1956650"/>
            <a:ext cx="8520600" cy="2797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6" name="Google Shape;36;p7"/>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311700" y="1545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5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 name="Google Shape;39;p8"/>
          <p:cNvSpPr txBox="1">
            <a:spLocks noGrp="1"/>
          </p:cNvSpPr>
          <p:nvPr>
            <p:ph type="body" idx="1"/>
          </p:nvPr>
        </p:nvSpPr>
        <p:spPr>
          <a:xfrm>
            <a:off x="311700" y="19986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0" name="Google Shape;40;p8"/>
          <p:cNvSpPr txBox="1">
            <a:spLocks noGrp="1"/>
          </p:cNvSpPr>
          <p:nvPr>
            <p:ph type="body" idx="2"/>
          </p:nvPr>
        </p:nvSpPr>
        <p:spPr>
          <a:xfrm>
            <a:off x="4832400" y="19986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8"/>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311700" y="154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5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 name="Google Shape;44;p9"/>
          <p:cNvSpPr txBox="1">
            <a:spLocks noGrp="1"/>
          </p:cNvSpPr>
          <p:nvPr>
            <p:ph type="body" idx="1"/>
          </p:nvPr>
        </p:nvSpPr>
        <p:spPr>
          <a:xfrm>
            <a:off x="311700" y="19986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45" name="Google Shape;45;p9"/>
          <p:cNvSpPr txBox="1">
            <a:spLocks noGrp="1"/>
          </p:cNvSpPr>
          <p:nvPr>
            <p:ph type="body" idx="2"/>
          </p:nvPr>
        </p:nvSpPr>
        <p:spPr>
          <a:xfrm>
            <a:off x="4832400" y="19986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46" name="Google Shape;46;p9"/>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311700" y="1545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5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10"/>
          <p:cNvSpPr txBox="1">
            <a:spLocks noGrp="1"/>
          </p:cNvSpPr>
          <p:nvPr>
            <p:ph type="sldNum" idx="12"/>
          </p:nvPr>
        </p:nvSpPr>
        <p:spPr>
          <a:xfrm>
            <a:off x="8595308" y="47036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1545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5200"/>
              <a:buFont typeface="Montserrat"/>
              <a:buNone/>
              <a:defRPr sz="5200" b="1">
                <a:solidFill>
                  <a:schemeClr val="accent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956650"/>
            <a:ext cx="8520600" cy="27975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364D63"/>
              </a:buClr>
              <a:buSzPts val="1800"/>
              <a:buFont typeface="Montserrat"/>
              <a:buChar char="●"/>
              <a:defRPr sz="1800" b="1">
                <a:solidFill>
                  <a:srgbClr val="364D63"/>
                </a:solidFill>
                <a:latin typeface="Montserrat"/>
                <a:ea typeface="Montserrat"/>
                <a:cs typeface="Montserrat"/>
                <a:sym typeface="Montserrat"/>
              </a:defRPr>
            </a:lvl1pPr>
            <a:lvl2pPr marL="914400" lvl="1" indent="-317500">
              <a:lnSpc>
                <a:spcPct val="115000"/>
              </a:lnSpc>
              <a:spcBef>
                <a:spcPts val="0"/>
              </a:spcBef>
              <a:spcAft>
                <a:spcPts val="0"/>
              </a:spcAft>
              <a:buClr>
                <a:srgbClr val="6D6D6D"/>
              </a:buClr>
              <a:buSzPts val="1400"/>
              <a:buFont typeface="Montserrat"/>
              <a:buChar char="○"/>
              <a:defRPr b="1">
                <a:solidFill>
                  <a:srgbClr val="6D6D6D"/>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accent1"/>
              </a:buClr>
              <a:buSzPts val="1400"/>
              <a:buFont typeface="Montserrat"/>
              <a:buChar char="●"/>
              <a:defRPr b="1">
                <a:solidFill>
                  <a:schemeClr val="accent1"/>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b="1">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rgbClr val="364D63"/>
              </a:buClr>
              <a:buSzPts val="1400"/>
              <a:buFont typeface="Montserrat"/>
              <a:buChar char="●"/>
              <a:defRPr b="1">
                <a:solidFill>
                  <a:srgbClr val="364D63"/>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b="1">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595308" y="47036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a:off x="-188100" y="4749225"/>
            <a:ext cx="2930100" cy="302400"/>
          </a:xfrm>
          <a:prstGeom prst="roundRect">
            <a:avLst>
              <a:gd name="adj" fmla="val 16667"/>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0;p1"/>
          <p:cNvPicPr preferRelativeResize="0"/>
          <p:nvPr/>
        </p:nvPicPr>
        <p:blipFill>
          <a:blip r:embed="rId24">
            <a:alphaModFix/>
          </a:blip>
          <a:stretch>
            <a:fillRect/>
          </a:stretch>
        </p:blipFill>
        <p:spPr>
          <a:xfrm>
            <a:off x="58575" y="4782003"/>
            <a:ext cx="2607225" cy="22197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hyperlink" Target="https://support.givegab.com/en/" TargetMode="External"/><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bonterratech.com/blo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hyperlink" Target="https://www.givelocal757.org/info/trainings" TargetMode="External"/><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4"/>
          <p:cNvSpPr txBox="1">
            <a:spLocks noGrp="1"/>
          </p:cNvSpPr>
          <p:nvPr>
            <p:ph type="ctrTitle"/>
          </p:nvPr>
        </p:nvSpPr>
        <p:spPr>
          <a:xfrm>
            <a:off x="273800" y="916875"/>
            <a:ext cx="8175600" cy="963000"/>
          </a:xfrm>
          <a:prstGeom prst="rect">
            <a:avLst/>
          </a:prstGeom>
        </p:spPr>
        <p:txBody>
          <a:bodyPr spcFirstLastPara="1" wrap="square" lIns="91425" tIns="91425" rIns="91425" bIns="91425" anchor="b" anchorCtr="0">
            <a:noAutofit/>
          </a:bodyPr>
          <a:lstStyle/>
          <a:p>
            <a:r>
              <a:rPr lang="en" sz="5200"/>
              <a:t>Getting Ready for Give Big Green Bay</a:t>
            </a:r>
          </a:p>
        </p:txBody>
      </p:sp>
      <p:sp>
        <p:nvSpPr>
          <p:cNvPr id="102" name="Google Shape;102;p24"/>
          <p:cNvSpPr txBox="1">
            <a:spLocks noGrp="1"/>
          </p:cNvSpPr>
          <p:nvPr>
            <p:ph type="subTitle" idx="1"/>
          </p:nvPr>
        </p:nvSpPr>
        <p:spPr>
          <a:xfrm>
            <a:off x="273800" y="1879875"/>
            <a:ext cx="4820400" cy="810300"/>
          </a:xfrm>
          <a:prstGeom prst="rect">
            <a:avLst/>
          </a:prstGeom>
        </p:spPr>
        <p:txBody>
          <a:bodyPr spcFirstLastPara="1" wrap="square" lIns="91425" tIns="91425" rIns="91425" bIns="91425" anchor="t" anchorCtr="0">
            <a:normAutofit/>
          </a:bodyPr>
          <a:lstStyle/>
          <a:p>
            <a:pPr marL="0" indent="0"/>
            <a:r>
              <a:rPr lang="en" i="1" dirty="0"/>
              <a:t>Feb 19-20, 2025</a:t>
            </a:r>
          </a:p>
        </p:txBody>
      </p:sp>
      <p:pic>
        <p:nvPicPr>
          <p:cNvPr id="2" name="Picture 1" descr="A green square with yellow and blue text&#10;&#10;Description automatically generated">
            <a:extLst>
              <a:ext uri="{FF2B5EF4-FFF2-40B4-BE49-F238E27FC236}">
                <a16:creationId xmlns:a16="http://schemas.microsoft.com/office/drawing/2014/main" id="{FD6889FD-6D48-B1DB-BCF1-C02CEC5DFB0B}"/>
              </a:ext>
            </a:extLst>
          </p:cNvPr>
          <p:cNvPicPr>
            <a:picLocks noChangeAspect="1"/>
          </p:cNvPicPr>
          <p:nvPr/>
        </p:nvPicPr>
        <p:blipFill>
          <a:blip r:embed="rId3"/>
          <a:stretch>
            <a:fillRect/>
          </a:stretch>
        </p:blipFill>
        <p:spPr>
          <a:xfrm>
            <a:off x="5392356" y="1880163"/>
            <a:ext cx="2743200" cy="2743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3"/>
          <p:cNvSpPr txBox="1">
            <a:spLocks noGrp="1"/>
          </p:cNvSpPr>
          <p:nvPr>
            <p:ph type="title"/>
          </p:nvPr>
        </p:nvSpPr>
        <p:spPr>
          <a:xfrm>
            <a:off x="311700" y="154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650"/>
              <a:t>Donation Security</a:t>
            </a:r>
            <a:endParaRPr sz="4650"/>
          </a:p>
        </p:txBody>
      </p:sp>
      <p:sp>
        <p:nvSpPr>
          <p:cNvPr id="188" name="Google Shape;188;p33"/>
          <p:cNvSpPr txBox="1">
            <a:spLocks noGrp="1"/>
          </p:cNvSpPr>
          <p:nvPr>
            <p:ph type="body" idx="4294967295"/>
          </p:nvPr>
        </p:nvSpPr>
        <p:spPr>
          <a:xfrm>
            <a:off x="311700" y="1408625"/>
            <a:ext cx="4260300" cy="27975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374D63"/>
              </a:buClr>
              <a:buSzPts val="1400"/>
              <a:buChar char="●"/>
            </a:pPr>
            <a:r>
              <a:rPr lang="en" sz="1400" b="0">
                <a:solidFill>
                  <a:srgbClr val="374D63"/>
                </a:solidFill>
              </a:rPr>
              <a:t>Partnered with Stripe - PCI Level 1 Payment Processor for donation processing</a:t>
            </a:r>
            <a:endParaRPr sz="1400" b="0">
              <a:solidFill>
                <a:srgbClr val="374D63"/>
              </a:solidFill>
            </a:endParaRPr>
          </a:p>
          <a:p>
            <a:pPr marL="457200" lvl="0" indent="-317500" algn="l" rtl="0">
              <a:lnSpc>
                <a:spcPct val="115000"/>
              </a:lnSpc>
              <a:spcBef>
                <a:spcPts val="0"/>
              </a:spcBef>
              <a:spcAft>
                <a:spcPts val="0"/>
              </a:spcAft>
              <a:buClr>
                <a:srgbClr val="374D63"/>
              </a:buClr>
              <a:buSzPts val="1400"/>
              <a:buChar char="●"/>
            </a:pPr>
            <a:r>
              <a:rPr lang="en" sz="1400" b="0">
                <a:solidFill>
                  <a:srgbClr val="374D63"/>
                </a:solidFill>
              </a:rPr>
              <a:t>Direct deposit funds within 5-7 business days</a:t>
            </a:r>
            <a:endParaRPr sz="1400" b="0">
              <a:solidFill>
                <a:srgbClr val="374D63"/>
              </a:solidFill>
            </a:endParaRPr>
          </a:p>
          <a:p>
            <a:pPr marL="457200" lvl="0" indent="-317500" algn="l" rtl="0">
              <a:lnSpc>
                <a:spcPct val="115000"/>
              </a:lnSpc>
              <a:spcBef>
                <a:spcPts val="0"/>
              </a:spcBef>
              <a:spcAft>
                <a:spcPts val="0"/>
              </a:spcAft>
              <a:buClr>
                <a:srgbClr val="374D63"/>
              </a:buClr>
              <a:buSzPts val="1400"/>
              <a:buChar char="●"/>
            </a:pPr>
            <a:r>
              <a:rPr lang="en" sz="1400" b="0">
                <a:solidFill>
                  <a:srgbClr val="374D63"/>
                </a:solidFill>
              </a:rPr>
              <a:t>Your banking information is reviewed by Stripe</a:t>
            </a:r>
            <a:endParaRPr sz="1400" b="0">
              <a:solidFill>
                <a:srgbClr val="374D63"/>
              </a:solidFill>
            </a:endParaRPr>
          </a:p>
          <a:p>
            <a:pPr marL="457200" lvl="0" indent="-317500" algn="l" rtl="0">
              <a:lnSpc>
                <a:spcPct val="115000"/>
              </a:lnSpc>
              <a:spcBef>
                <a:spcPts val="0"/>
              </a:spcBef>
              <a:spcAft>
                <a:spcPts val="0"/>
              </a:spcAft>
              <a:buClr>
                <a:srgbClr val="374D63"/>
              </a:buClr>
              <a:buSzPts val="1400"/>
              <a:buChar char="●"/>
            </a:pPr>
            <a:r>
              <a:rPr lang="en" sz="1400" b="0">
                <a:solidFill>
                  <a:srgbClr val="374D63"/>
                </a:solidFill>
              </a:rPr>
              <a:t>Donor credit card information is not revealed or saved in Bonterra</a:t>
            </a:r>
            <a:endParaRPr sz="1400" b="0">
              <a:solidFill>
                <a:srgbClr val="374D63"/>
              </a:solidFill>
            </a:endParaRPr>
          </a:p>
          <a:p>
            <a:pPr marL="457200" lvl="0" indent="-317500" algn="l" rtl="0">
              <a:lnSpc>
                <a:spcPct val="115000"/>
              </a:lnSpc>
              <a:spcBef>
                <a:spcPts val="0"/>
              </a:spcBef>
              <a:spcAft>
                <a:spcPts val="0"/>
              </a:spcAft>
              <a:buClr>
                <a:srgbClr val="374D63"/>
              </a:buClr>
              <a:buSzPts val="1400"/>
              <a:buChar char="●"/>
            </a:pPr>
            <a:r>
              <a:rPr lang="en" sz="1400" b="0">
                <a:solidFill>
                  <a:srgbClr val="374D63"/>
                </a:solidFill>
              </a:rPr>
              <a:t>All participating organizations verified as IRS and state-recognized nonprofits</a:t>
            </a:r>
            <a:endParaRPr sz="1400">
              <a:solidFill>
                <a:srgbClr val="374D63"/>
              </a:solidFill>
            </a:endParaRPr>
          </a:p>
        </p:txBody>
      </p:sp>
      <p:pic>
        <p:nvPicPr>
          <p:cNvPr id="189" name="Google Shape;189;p33"/>
          <p:cNvPicPr preferRelativeResize="0"/>
          <p:nvPr/>
        </p:nvPicPr>
        <p:blipFill>
          <a:blip r:embed="rId3">
            <a:alphaModFix/>
          </a:blip>
          <a:stretch>
            <a:fillRect/>
          </a:stretch>
        </p:blipFill>
        <p:spPr>
          <a:xfrm>
            <a:off x="5930492" y="3471321"/>
            <a:ext cx="2243288" cy="821455"/>
          </a:xfrm>
          <a:prstGeom prst="rect">
            <a:avLst/>
          </a:prstGeom>
          <a:noFill/>
          <a:ln>
            <a:noFill/>
          </a:ln>
        </p:spPr>
      </p:pic>
      <p:pic>
        <p:nvPicPr>
          <p:cNvPr id="190" name="Google Shape;190;p33"/>
          <p:cNvPicPr preferRelativeResize="0"/>
          <p:nvPr/>
        </p:nvPicPr>
        <p:blipFill>
          <a:blip r:embed="rId4">
            <a:alphaModFix/>
          </a:blip>
          <a:stretch>
            <a:fillRect/>
          </a:stretch>
        </p:blipFill>
        <p:spPr>
          <a:xfrm>
            <a:off x="5638862" y="2259111"/>
            <a:ext cx="2619326" cy="808521"/>
          </a:xfrm>
          <a:prstGeom prst="rect">
            <a:avLst/>
          </a:prstGeom>
          <a:noFill/>
          <a:ln>
            <a:noFill/>
          </a:ln>
        </p:spPr>
      </p:pic>
      <p:pic>
        <p:nvPicPr>
          <p:cNvPr id="191" name="Google Shape;191;p33"/>
          <p:cNvPicPr preferRelativeResize="0"/>
          <p:nvPr/>
        </p:nvPicPr>
        <p:blipFill>
          <a:blip r:embed="rId5">
            <a:alphaModFix/>
          </a:blip>
          <a:stretch>
            <a:fillRect/>
          </a:stretch>
        </p:blipFill>
        <p:spPr>
          <a:xfrm>
            <a:off x="5930501" y="1213651"/>
            <a:ext cx="2036051" cy="82145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4"/>
          <p:cNvSpPr txBox="1">
            <a:spLocks noGrp="1"/>
          </p:cNvSpPr>
          <p:nvPr>
            <p:ph type="title"/>
          </p:nvPr>
        </p:nvSpPr>
        <p:spPr>
          <a:xfrm>
            <a:off x="241650" y="71600"/>
            <a:ext cx="6107100" cy="174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650"/>
              <a:t>Simple Donation Processing</a:t>
            </a:r>
            <a:endParaRPr sz="4650"/>
          </a:p>
        </p:txBody>
      </p:sp>
      <p:sp>
        <p:nvSpPr>
          <p:cNvPr id="197" name="Google Shape;197;p34"/>
          <p:cNvSpPr txBox="1">
            <a:spLocks noGrp="1"/>
          </p:cNvSpPr>
          <p:nvPr>
            <p:ph type="body" idx="4294967295"/>
          </p:nvPr>
        </p:nvSpPr>
        <p:spPr>
          <a:xfrm>
            <a:off x="4808025" y="1820300"/>
            <a:ext cx="4294800" cy="34164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374D63"/>
              </a:buClr>
              <a:buSzPts val="1400"/>
              <a:buChar char="●"/>
            </a:pPr>
            <a:r>
              <a:rPr lang="en" sz="1400" b="0">
                <a:solidFill>
                  <a:srgbClr val="374D63"/>
                </a:solidFill>
              </a:rPr>
              <a:t>All major credit cards accepted</a:t>
            </a:r>
            <a:endParaRPr sz="1400" b="0">
              <a:solidFill>
                <a:srgbClr val="374D63"/>
              </a:solidFill>
            </a:endParaRPr>
          </a:p>
          <a:p>
            <a:pPr marL="457200" lvl="0" indent="-317500" algn="l" rtl="0">
              <a:lnSpc>
                <a:spcPct val="150000"/>
              </a:lnSpc>
              <a:spcBef>
                <a:spcPts val="0"/>
              </a:spcBef>
              <a:spcAft>
                <a:spcPts val="0"/>
              </a:spcAft>
              <a:buClr>
                <a:srgbClr val="374D63"/>
              </a:buClr>
              <a:buSzPts val="1400"/>
              <a:buChar char="●"/>
            </a:pPr>
            <a:r>
              <a:rPr lang="en" sz="1400" b="0">
                <a:solidFill>
                  <a:srgbClr val="374D63"/>
                </a:solidFill>
              </a:rPr>
              <a:t>Log right into your bank to use the Plaid/ACH payment</a:t>
            </a:r>
            <a:endParaRPr sz="1400" b="0">
              <a:solidFill>
                <a:srgbClr val="374D63"/>
              </a:solidFill>
            </a:endParaRPr>
          </a:p>
          <a:p>
            <a:pPr marL="457200" lvl="0" indent="-317500" algn="l" rtl="0">
              <a:lnSpc>
                <a:spcPct val="150000"/>
              </a:lnSpc>
              <a:spcBef>
                <a:spcPts val="0"/>
              </a:spcBef>
              <a:spcAft>
                <a:spcPts val="0"/>
              </a:spcAft>
              <a:buClr>
                <a:srgbClr val="374D63"/>
              </a:buClr>
              <a:buSzPts val="1400"/>
              <a:buChar char="●"/>
            </a:pPr>
            <a:r>
              <a:rPr lang="en" sz="1400" b="0">
                <a:solidFill>
                  <a:srgbClr val="374D63"/>
                </a:solidFill>
              </a:rPr>
              <a:t>Quick, easy and fun donation flow</a:t>
            </a:r>
            <a:endParaRPr sz="1400" b="0">
              <a:solidFill>
                <a:srgbClr val="374D63"/>
              </a:solidFill>
            </a:endParaRPr>
          </a:p>
          <a:p>
            <a:pPr marL="457200" lvl="0" indent="-317500" algn="l" rtl="0">
              <a:lnSpc>
                <a:spcPct val="150000"/>
              </a:lnSpc>
              <a:spcBef>
                <a:spcPts val="0"/>
              </a:spcBef>
              <a:spcAft>
                <a:spcPts val="0"/>
              </a:spcAft>
              <a:buClr>
                <a:srgbClr val="374D63"/>
              </a:buClr>
              <a:buSzPts val="1400"/>
              <a:buChar char="●"/>
            </a:pPr>
            <a:r>
              <a:rPr lang="en" sz="1400" b="0">
                <a:solidFill>
                  <a:srgbClr val="374D63"/>
                </a:solidFill>
              </a:rPr>
              <a:t>Securely processed through Stripe</a:t>
            </a:r>
            <a:endParaRPr sz="1400" b="0">
              <a:solidFill>
                <a:srgbClr val="374D63"/>
              </a:solidFill>
            </a:endParaRPr>
          </a:p>
          <a:p>
            <a:pPr marL="457200" lvl="0" indent="-317500" algn="l" rtl="0">
              <a:lnSpc>
                <a:spcPct val="150000"/>
              </a:lnSpc>
              <a:spcBef>
                <a:spcPts val="0"/>
              </a:spcBef>
              <a:spcAft>
                <a:spcPts val="0"/>
              </a:spcAft>
              <a:buClr>
                <a:srgbClr val="374D63"/>
              </a:buClr>
              <a:buSzPts val="1400"/>
              <a:buChar char="●"/>
            </a:pPr>
            <a:r>
              <a:rPr lang="en" sz="1400" b="0">
                <a:solidFill>
                  <a:srgbClr val="374D63"/>
                </a:solidFill>
              </a:rPr>
              <a:t>Chat support available right within the donation form for your supporters!</a:t>
            </a:r>
            <a:endParaRPr sz="1400">
              <a:solidFill>
                <a:srgbClr val="374D63"/>
              </a:solidFill>
            </a:endParaRPr>
          </a:p>
        </p:txBody>
      </p:sp>
      <p:pic>
        <p:nvPicPr>
          <p:cNvPr id="198" name="Google Shape;198;p34"/>
          <p:cNvPicPr preferRelativeResize="0"/>
          <p:nvPr/>
        </p:nvPicPr>
        <p:blipFill rotWithShape="1">
          <a:blip r:embed="rId3">
            <a:alphaModFix/>
          </a:blip>
          <a:srcRect l="9834" t="-4144" r="6609" b="-6978"/>
          <a:stretch/>
        </p:blipFill>
        <p:spPr>
          <a:xfrm>
            <a:off x="134250" y="1992975"/>
            <a:ext cx="4093325" cy="2279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311700" y="154525"/>
            <a:ext cx="4127700" cy="168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4600"/>
              <a:t>Transparent Donations</a:t>
            </a:r>
            <a:endParaRPr sz="4600"/>
          </a:p>
        </p:txBody>
      </p:sp>
      <p:sp>
        <p:nvSpPr>
          <p:cNvPr id="205" name="Google Shape;205;p35"/>
          <p:cNvSpPr txBox="1">
            <a:spLocks noGrp="1"/>
          </p:cNvSpPr>
          <p:nvPr>
            <p:ph type="body" idx="2"/>
          </p:nvPr>
        </p:nvSpPr>
        <p:spPr>
          <a:xfrm>
            <a:off x="473400" y="2036775"/>
            <a:ext cx="3676500" cy="2792400"/>
          </a:xfrm>
          <a:prstGeom prst="rect">
            <a:avLst/>
          </a:prstGeom>
        </p:spPr>
        <p:txBody>
          <a:bodyPr spcFirstLastPara="1" wrap="square" lIns="91425" tIns="91425" rIns="91425" bIns="91425" anchor="t" anchorCtr="0">
            <a:normAutofit/>
          </a:bodyPr>
          <a:lstStyle/>
          <a:p>
            <a:pPr>
              <a:buClr>
                <a:srgbClr val="374D63"/>
              </a:buClr>
            </a:pPr>
            <a:r>
              <a:rPr lang="en">
                <a:solidFill>
                  <a:srgbClr val="4285F4"/>
                </a:solidFill>
              </a:rPr>
              <a:t>Credit Card, ACH, Mobile Pay, </a:t>
            </a:r>
            <a:r>
              <a:rPr lang="en" err="1">
                <a:solidFill>
                  <a:srgbClr val="4285F4"/>
                </a:solidFill>
              </a:rPr>
              <a:t>Paypal</a:t>
            </a:r>
            <a:r>
              <a:rPr lang="en">
                <a:solidFill>
                  <a:srgbClr val="4285F4"/>
                </a:solidFill>
              </a:rPr>
              <a:t>, Venmo</a:t>
            </a:r>
            <a:r>
              <a:rPr lang="en" b="0">
                <a:solidFill>
                  <a:srgbClr val="374D63"/>
                </a:solidFill>
              </a:rPr>
              <a:t> for online transactions</a:t>
            </a:r>
            <a:endParaRPr b="0">
              <a:solidFill>
                <a:srgbClr val="374D63"/>
              </a:solidFill>
            </a:endParaRPr>
          </a:p>
          <a:p>
            <a:pPr marL="457200" lvl="0" indent="-317500" algn="l" rtl="0">
              <a:spcBef>
                <a:spcPts val="1000"/>
              </a:spcBef>
              <a:spcAft>
                <a:spcPts val="0"/>
              </a:spcAft>
              <a:buClr>
                <a:srgbClr val="374D63"/>
              </a:buClr>
              <a:buSzPts val="1400"/>
              <a:buChar char="●"/>
            </a:pPr>
            <a:r>
              <a:rPr lang="en" b="0">
                <a:solidFill>
                  <a:srgbClr val="374D63"/>
                </a:solidFill>
              </a:rPr>
              <a:t>Donors can cover all fees on behalf of your organization</a:t>
            </a:r>
            <a:endParaRPr b="0">
              <a:solidFill>
                <a:srgbClr val="374D63"/>
              </a:solidFill>
            </a:endParaRPr>
          </a:p>
          <a:p>
            <a:pPr marL="457200" lvl="0" indent="-317500" algn="l" rtl="0">
              <a:spcBef>
                <a:spcPts val="1000"/>
              </a:spcBef>
              <a:spcAft>
                <a:spcPts val="0"/>
              </a:spcAft>
              <a:buClr>
                <a:srgbClr val="374D63"/>
              </a:buClr>
              <a:buSzPts val="1400"/>
              <a:buChar char="●"/>
            </a:pPr>
            <a:r>
              <a:rPr lang="en" b="0">
                <a:solidFill>
                  <a:srgbClr val="374D63"/>
                </a:solidFill>
              </a:rPr>
              <a:t>Historically, donors cover 65-75% of fees during a Giving Day</a:t>
            </a:r>
            <a:endParaRPr b="0">
              <a:solidFill>
                <a:srgbClr val="374D63"/>
              </a:solidFill>
            </a:endParaRPr>
          </a:p>
          <a:p>
            <a:pPr marL="139700" lvl="0" indent="0" algn="l" rtl="0">
              <a:spcBef>
                <a:spcPts val="0"/>
              </a:spcBef>
              <a:spcAft>
                <a:spcPts val="0"/>
              </a:spcAft>
              <a:buClr>
                <a:srgbClr val="374D63"/>
              </a:buClr>
              <a:buSzPts val="1400"/>
              <a:buNone/>
            </a:pPr>
            <a:endParaRPr lang="en" b="0">
              <a:solidFill>
                <a:srgbClr val="374D63"/>
              </a:solidFill>
            </a:endParaRPr>
          </a:p>
        </p:txBody>
      </p:sp>
      <p:pic>
        <p:nvPicPr>
          <p:cNvPr id="206" name="Google Shape;206;p35"/>
          <p:cNvPicPr preferRelativeResize="0"/>
          <p:nvPr/>
        </p:nvPicPr>
        <p:blipFill>
          <a:blip r:embed="rId3">
            <a:alphaModFix/>
          </a:blip>
          <a:stretch>
            <a:fillRect/>
          </a:stretch>
        </p:blipFill>
        <p:spPr>
          <a:xfrm>
            <a:off x="5371300" y="225275"/>
            <a:ext cx="3292700" cy="4692950"/>
          </a:xfrm>
          <a:prstGeom prst="rect">
            <a:avLst/>
          </a:prstGeom>
          <a:noFill/>
          <a:ln w="38100" cap="flat" cmpd="sng">
            <a:solidFill>
              <a:schemeClr val="lt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6"/>
          <p:cNvPicPr preferRelativeResize="0"/>
          <p:nvPr/>
        </p:nvPicPr>
        <p:blipFill>
          <a:blip r:embed="rId3">
            <a:alphaModFix/>
          </a:blip>
          <a:stretch>
            <a:fillRect/>
          </a:stretch>
        </p:blipFill>
        <p:spPr>
          <a:xfrm>
            <a:off x="4332000" y="954700"/>
            <a:ext cx="4918001" cy="4063501"/>
          </a:xfrm>
          <a:prstGeom prst="rect">
            <a:avLst/>
          </a:prstGeom>
          <a:noFill/>
          <a:ln>
            <a:noFill/>
          </a:ln>
        </p:spPr>
      </p:pic>
      <p:pic>
        <p:nvPicPr>
          <p:cNvPr id="212" name="Google Shape;212;p36"/>
          <p:cNvPicPr preferRelativeResize="0"/>
          <p:nvPr/>
        </p:nvPicPr>
        <p:blipFill>
          <a:blip r:embed="rId4">
            <a:alphaModFix/>
          </a:blip>
          <a:stretch>
            <a:fillRect/>
          </a:stretch>
        </p:blipFill>
        <p:spPr>
          <a:xfrm rot="805720">
            <a:off x="477925" y="482600"/>
            <a:ext cx="4361826" cy="4629400"/>
          </a:xfrm>
          <a:prstGeom prst="rect">
            <a:avLst/>
          </a:prstGeom>
          <a:noFill/>
          <a:ln>
            <a:noFill/>
          </a:ln>
        </p:spPr>
      </p:pic>
      <p:sp>
        <p:nvSpPr>
          <p:cNvPr id="213" name="Google Shape;213;p36"/>
          <p:cNvSpPr txBox="1">
            <a:spLocks noGrp="1"/>
          </p:cNvSpPr>
          <p:nvPr>
            <p:ph type="title"/>
          </p:nvPr>
        </p:nvSpPr>
        <p:spPr>
          <a:xfrm>
            <a:off x="311700" y="154525"/>
            <a:ext cx="8520600" cy="1074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ts val="990"/>
              <a:buFont typeface="Arial"/>
              <a:buNone/>
            </a:pPr>
            <a:r>
              <a:rPr lang="en"/>
              <a:t>Transparent Donations	</a:t>
            </a:r>
            <a:endParaRPr/>
          </a:p>
          <a:p>
            <a:pPr marL="0" lvl="0" indent="0" algn="l" rtl="0">
              <a:spcBef>
                <a:spcPts val="0"/>
              </a:spcBef>
              <a:spcAft>
                <a:spcPts val="0"/>
              </a:spcAft>
              <a:buNone/>
            </a:pPr>
            <a:endParaRPr/>
          </a:p>
        </p:txBody>
      </p:sp>
      <p:sp>
        <p:nvSpPr>
          <p:cNvPr id="214" name="Google Shape;214;p36"/>
          <p:cNvSpPr txBox="1"/>
          <p:nvPr/>
        </p:nvSpPr>
        <p:spPr>
          <a:xfrm>
            <a:off x="890200" y="1256350"/>
            <a:ext cx="2938200" cy="308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374D63"/>
                </a:solidFill>
                <a:latin typeface="Montserrat"/>
                <a:ea typeface="Montserrat"/>
                <a:cs typeface="Montserrat"/>
                <a:sym typeface="Montserrat"/>
              </a:rPr>
              <a:t>Credit Card:</a:t>
            </a:r>
            <a:endParaRPr sz="2400" b="1">
              <a:solidFill>
                <a:srgbClr val="374D63"/>
              </a:solidFill>
              <a:latin typeface="Montserrat"/>
              <a:ea typeface="Montserrat"/>
              <a:cs typeface="Montserrat"/>
              <a:sym typeface="Montserrat"/>
            </a:endParaRPr>
          </a:p>
          <a:p>
            <a:pPr marL="0" lvl="0" indent="0" algn="ctr" rtl="0">
              <a:spcBef>
                <a:spcPts val="0"/>
              </a:spcBef>
              <a:spcAft>
                <a:spcPts val="0"/>
              </a:spcAft>
              <a:buNone/>
            </a:pPr>
            <a:endParaRPr sz="2400" b="1">
              <a:solidFill>
                <a:srgbClr val="374D63"/>
              </a:solidFill>
              <a:latin typeface="Montserrat"/>
              <a:ea typeface="Montserrat"/>
              <a:cs typeface="Montserrat"/>
              <a:sym typeface="Montserrat"/>
            </a:endParaRPr>
          </a:p>
          <a:p>
            <a:pPr marL="0" lvl="0" indent="0" algn="ctr" rtl="0">
              <a:spcBef>
                <a:spcPts val="0"/>
              </a:spcBef>
              <a:spcAft>
                <a:spcPts val="0"/>
              </a:spcAft>
              <a:buNone/>
            </a:pPr>
            <a:r>
              <a:rPr lang="en" sz="1800">
                <a:solidFill>
                  <a:srgbClr val="374D63"/>
                </a:solidFill>
                <a:latin typeface="Montserrat"/>
                <a:ea typeface="Montserrat"/>
                <a:cs typeface="Montserrat"/>
                <a:sym typeface="Montserrat"/>
              </a:rPr>
              <a:t>3% Platform Fee</a:t>
            </a:r>
            <a:endParaRPr sz="1800">
              <a:solidFill>
                <a:srgbClr val="374D63"/>
              </a:solidFill>
              <a:latin typeface="Montserrat"/>
              <a:ea typeface="Montserrat"/>
              <a:cs typeface="Montserrat"/>
              <a:sym typeface="Montserrat"/>
            </a:endParaRPr>
          </a:p>
          <a:p>
            <a:pPr marL="0" lvl="0" indent="0" algn="ctr" rtl="0">
              <a:spcBef>
                <a:spcPts val="0"/>
              </a:spcBef>
              <a:spcAft>
                <a:spcPts val="0"/>
              </a:spcAft>
              <a:buNone/>
            </a:pPr>
            <a:r>
              <a:rPr lang="en" sz="1800">
                <a:solidFill>
                  <a:srgbClr val="374D63"/>
                </a:solidFill>
                <a:latin typeface="Montserrat"/>
                <a:ea typeface="Montserrat"/>
                <a:cs typeface="Montserrat"/>
                <a:sym typeface="Montserrat"/>
              </a:rPr>
              <a:t>+</a:t>
            </a:r>
            <a:endParaRPr sz="1800">
              <a:solidFill>
                <a:srgbClr val="374D63"/>
              </a:solidFill>
              <a:latin typeface="Montserrat"/>
              <a:ea typeface="Montserrat"/>
              <a:cs typeface="Montserrat"/>
              <a:sym typeface="Montserrat"/>
            </a:endParaRPr>
          </a:p>
          <a:p>
            <a:pPr marL="0" lvl="0" indent="0" algn="ctr" rtl="0">
              <a:spcBef>
                <a:spcPts val="0"/>
              </a:spcBef>
              <a:spcAft>
                <a:spcPts val="0"/>
              </a:spcAft>
              <a:buNone/>
            </a:pPr>
            <a:r>
              <a:rPr lang="en" sz="1800">
                <a:solidFill>
                  <a:srgbClr val="374D63"/>
                </a:solidFill>
                <a:latin typeface="Montserrat"/>
                <a:ea typeface="Montserrat"/>
                <a:cs typeface="Montserrat"/>
                <a:sym typeface="Montserrat"/>
              </a:rPr>
              <a:t>$0.30 per transaction &amp; 2.5% transaction fee (Stripe)</a:t>
            </a:r>
            <a:endParaRPr sz="1800">
              <a:solidFill>
                <a:srgbClr val="374D63"/>
              </a:solidFill>
              <a:latin typeface="Montserrat"/>
              <a:ea typeface="Montserrat"/>
              <a:cs typeface="Montserrat"/>
              <a:sym typeface="Montserrat"/>
            </a:endParaRPr>
          </a:p>
          <a:p>
            <a:pPr marL="0" lvl="0" indent="0" algn="ctr" rtl="0">
              <a:spcBef>
                <a:spcPts val="0"/>
              </a:spcBef>
              <a:spcAft>
                <a:spcPts val="0"/>
              </a:spcAft>
              <a:buNone/>
            </a:pPr>
            <a:r>
              <a:rPr lang="en" sz="1800">
                <a:solidFill>
                  <a:srgbClr val="374D63"/>
                </a:solidFill>
                <a:latin typeface="Montserrat"/>
                <a:ea typeface="Montserrat"/>
                <a:cs typeface="Montserrat"/>
                <a:sym typeface="Montserrat"/>
              </a:rPr>
              <a:t>=</a:t>
            </a:r>
            <a:endParaRPr sz="1800">
              <a:solidFill>
                <a:srgbClr val="374D63"/>
              </a:solidFill>
              <a:latin typeface="Montserrat"/>
              <a:ea typeface="Montserrat"/>
              <a:cs typeface="Montserrat"/>
              <a:sym typeface="Montserrat"/>
            </a:endParaRPr>
          </a:p>
          <a:p>
            <a:pPr marL="0" lvl="0" indent="0" algn="ctr" rtl="0">
              <a:spcBef>
                <a:spcPts val="0"/>
              </a:spcBef>
              <a:spcAft>
                <a:spcPts val="0"/>
              </a:spcAft>
              <a:buNone/>
            </a:pPr>
            <a:r>
              <a:rPr lang="en" sz="1800" b="1">
                <a:solidFill>
                  <a:schemeClr val="accent1"/>
                </a:solidFill>
                <a:latin typeface="Montserrat"/>
                <a:ea typeface="Montserrat"/>
                <a:cs typeface="Montserrat"/>
                <a:sym typeface="Montserrat"/>
              </a:rPr>
              <a:t>5.5% + $0.30</a:t>
            </a:r>
            <a:endParaRPr sz="1800" b="1">
              <a:solidFill>
                <a:schemeClr val="accent1"/>
              </a:solidFill>
              <a:latin typeface="Montserrat"/>
              <a:ea typeface="Montserrat"/>
              <a:cs typeface="Montserrat"/>
              <a:sym typeface="Montserrat"/>
            </a:endParaRPr>
          </a:p>
        </p:txBody>
      </p:sp>
      <p:sp>
        <p:nvSpPr>
          <p:cNvPr id="215" name="Google Shape;215;p36"/>
          <p:cNvSpPr txBox="1"/>
          <p:nvPr/>
        </p:nvSpPr>
        <p:spPr>
          <a:xfrm>
            <a:off x="4895225" y="1256350"/>
            <a:ext cx="2938200" cy="308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374D63"/>
                </a:solidFill>
                <a:latin typeface="Montserrat"/>
                <a:ea typeface="Montserrat"/>
                <a:cs typeface="Montserrat"/>
                <a:sym typeface="Montserrat"/>
              </a:rPr>
              <a:t>ACH:</a:t>
            </a:r>
            <a:endParaRPr sz="2400" b="1">
              <a:solidFill>
                <a:srgbClr val="374D63"/>
              </a:solidFill>
              <a:latin typeface="Montserrat"/>
              <a:ea typeface="Montserrat"/>
              <a:cs typeface="Montserrat"/>
              <a:sym typeface="Montserrat"/>
            </a:endParaRPr>
          </a:p>
          <a:p>
            <a:pPr marL="0" lvl="0" indent="0" algn="ctr" rtl="0">
              <a:spcBef>
                <a:spcPts val="0"/>
              </a:spcBef>
              <a:spcAft>
                <a:spcPts val="0"/>
              </a:spcAft>
              <a:buNone/>
            </a:pPr>
            <a:endParaRPr sz="2400" b="1">
              <a:solidFill>
                <a:srgbClr val="374D63"/>
              </a:solidFill>
              <a:latin typeface="Montserrat"/>
              <a:ea typeface="Montserrat"/>
              <a:cs typeface="Montserrat"/>
              <a:sym typeface="Montserrat"/>
            </a:endParaRPr>
          </a:p>
          <a:p>
            <a:pPr marL="0" lvl="0" indent="0" algn="ctr" rtl="0">
              <a:spcBef>
                <a:spcPts val="0"/>
              </a:spcBef>
              <a:spcAft>
                <a:spcPts val="0"/>
              </a:spcAft>
              <a:buNone/>
            </a:pPr>
            <a:r>
              <a:rPr lang="en" sz="1800">
                <a:solidFill>
                  <a:srgbClr val="374D63"/>
                </a:solidFill>
                <a:latin typeface="Montserrat"/>
                <a:ea typeface="Montserrat"/>
                <a:cs typeface="Montserrat"/>
                <a:sym typeface="Montserrat"/>
              </a:rPr>
              <a:t>3% Platform Fee</a:t>
            </a:r>
            <a:endParaRPr sz="1800">
              <a:solidFill>
                <a:srgbClr val="374D63"/>
              </a:solidFill>
              <a:latin typeface="Montserrat"/>
              <a:ea typeface="Montserrat"/>
              <a:cs typeface="Montserrat"/>
              <a:sym typeface="Montserrat"/>
            </a:endParaRPr>
          </a:p>
          <a:p>
            <a:pPr marL="0" lvl="0" indent="0" algn="ctr" rtl="0">
              <a:spcBef>
                <a:spcPts val="0"/>
              </a:spcBef>
              <a:spcAft>
                <a:spcPts val="0"/>
              </a:spcAft>
              <a:buNone/>
            </a:pPr>
            <a:r>
              <a:rPr lang="en" sz="1800">
                <a:solidFill>
                  <a:srgbClr val="374D63"/>
                </a:solidFill>
                <a:latin typeface="Montserrat"/>
                <a:ea typeface="Montserrat"/>
                <a:cs typeface="Montserrat"/>
                <a:sym typeface="Montserrat"/>
              </a:rPr>
              <a:t>+</a:t>
            </a:r>
            <a:endParaRPr sz="1800">
              <a:solidFill>
                <a:srgbClr val="374D63"/>
              </a:solidFill>
              <a:latin typeface="Montserrat"/>
              <a:ea typeface="Montserrat"/>
              <a:cs typeface="Montserrat"/>
              <a:sym typeface="Montserrat"/>
            </a:endParaRPr>
          </a:p>
          <a:p>
            <a:pPr marL="0" lvl="0" indent="0" algn="ctr" rtl="0">
              <a:spcBef>
                <a:spcPts val="0"/>
              </a:spcBef>
              <a:spcAft>
                <a:spcPts val="0"/>
              </a:spcAft>
              <a:buNone/>
            </a:pPr>
            <a:r>
              <a:rPr lang="en" sz="1800">
                <a:solidFill>
                  <a:srgbClr val="374D63"/>
                </a:solidFill>
                <a:latin typeface="Montserrat"/>
                <a:ea typeface="Montserrat"/>
                <a:cs typeface="Montserrat"/>
                <a:sym typeface="Montserrat"/>
              </a:rPr>
              <a:t>$3.00 flat bank fee</a:t>
            </a:r>
            <a:endParaRPr sz="1800">
              <a:solidFill>
                <a:srgbClr val="374D63"/>
              </a:solidFill>
              <a:latin typeface="Montserrat"/>
              <a:ea typeface="Montserrat"/>
              <a:cs typeface="Montserrat"/>
              <a:sym typeface="Montserrat"/>
            </a:endParaRPr>
          </a:p>
          <a:p>
            <a:pPr marL="0" lvl="0" indent="0" algn="ctr" rtl="0">
              <a:spcBef>
                <a:spcPts val="0"/>
              </a:spcBef>
              <a:spcAft>
                <a:spcPts val="0"/>
              </a:spcAft>
              <a:buNone/>
            </a:pPr>
            <a:r>
              <a:rPr lang="en" sz="1800">
                <a:solidFill>
                  <a:srgbClr val="374D63"/>
                </a:solidFill>
                <a:latin typeface="Montserrat"/>
                <a:ea typeface="Montserrat"/>
                <a:cs typeface="Montserrat"/>
                <a:sym typeface="Montserrat"/>
              </a:rPr>
              <a:t>=</a:t>
            </a:r>
            <a:endParaRPr sz="1800">
              <a:solidFill>
                <a:srgbClr val="374D63"/>
              </a:solidFill>
              <a:latin typeface="Montserrat"/>
              <a:ea typeface="Montserrat"/>
              <a:cs typeface="Montserrat"/>
              <a:sym typeface="Montserrat"/>
            </a:endParaRPr>
          </a:p>
          <a:p>
            <a:pPr marL="0" lvl="0" indent="0" algn="ctr" rtl="0">
              <a:spcBef>
                <a:spcPts val="0"/>
              </a:spcBef>
              <a:spcAft>
                <a:spcPts val="0"/>
              </a:spcAft>
              <a:buNone/>
            </a:pPr>
            <a:r>
              <a:rPr lang="en" sz="1800" b="1">
                <a:solidFill>
                  <a:schemeClr val="accent1"/>
                </a:solidFill>
                <a:latin typeface="Montserrat"/>
                <a:ea typeface="Montserrat"/>
                <a:cs typeface="Montserrat"/>
                <a:sym typeface="Montserrat"/>
              </a:rPr>
              <a:t>3% + $3.00</a:t>
            </a:r>
            <a:endParaRPr sz="1800" b="1">
              <a:solidFill>
                <a:schemeClr val="accent1"/>
              </a:solidFill>
              <a:latin typeface="Montserrat"/>
              <a:ea typeface="Montserrat"/>
              <a:cs typeface="Montserrat"/>
              <a:sym typeface="Montserrat"/>
            </a:endParaRPr>
          </a:p>
          <a:p>
            <a:pPr marL="0" lvl="0" indent="0" algn="ctr" rtl="0">
              <a:spcBef>
                <a:spcPts val="0"/>
              </a:spcBef>
              <a:spcAft>
                <a:spcPts val="0"/>
              </a:spcAft>
              <a:buNone/>
            </a:pPr>
            <a:endParaRPr sz="1800" b="1">
              <a:solidFill>
                <a:srgbClr val="374D63"/>
              </a:solidFill>
              <a:latin typeface="Montserrat"/>
              <a:ea typeface="Montserrat"/>
              <a:cs typeface="Montserrat"/>
              <a:sym typeface="Montserrat"/>
            </a:endParaRPr>
          </a:p>
          <a:p>
            <a:pPr marL="0" lvl="0" indent="0" algn="ctr" rtl="0">
              <a:spcBef>
                <a:spcPts val="0"/>
              </a:spcBef>
              <a:spcAft>
                <a:spcPts val="0"/>
              </a:spcAft>
              <a:buNone/>
            </a:pPr>
            <a:r>
              <a:rPr lang="en" sz="1800" i="1">
                <a:solidFill>
                  <a:srgbClr val="374D63"/>
                </a:solidFill>
                <a:latin typeface="Montserrat"/>
                <a:ea typeface="Montserrat"/>
                <a:cs typeface="Montserrat"/>
                <a:sym typeface="Montserrat"/>
              </a:rPr>
              <a:t>*$100 minimum</a:t>
            </a:r>
            <a:endParaRPr sz="1800" i="1">
              <a:solidFill>
                <a:srgbClr val="374D63"/>
              </a:solidFill>
              <a:latin typeface="Montserrat"/>
              <a:ea typeface="Montserrat"/>
              <a:cs typeface="Montserrat"/>
              <a:sym typeface="Montserrat"/>
            </a:endParaRPr>
          </a:p>
        </p:txBody>
      </p:sp>
      <p:sp>
        <p:nvSpPr>
          <p:cNvPr id="2" name="TextBox 1">
            <a:extLst>
              <a:ext uri="{FF2B5EF4-FFF2-40B4-BE49-F238E27FC236}">
                <a16:creationId xmlns:a16="http://schemas.microsoft.com/office/drawing/2014/main" id="{7EFD59ED-5CD1-2249-4D76-CDBCA95854EB}"/>
              </a:ext>
            </a:extLst>
          </p:cNvPr>
          <p:cNvSpPr txBox="1"/>
          <p:nvPr/>
        </p:nvSpPr>
        <p:spPr>
          <a:xfrm>
            <a:off x="2876873" y="4494508"/>
            <a:ext cx="403924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lvl="2"/>
            <a:r>
              <a:rPr lang="en-US" err="1"/>
              <a:t>Paypal</a:t>
            </a:r>
            <a:r>
              <a:rPr lang="en-US"/>
              <a:t> Fees: </a:t>
            </a:r>
          </a:p>
          <a:p>
            <a:pPr marL="914400" lvl="2"/>
            <a:r>
              <a:rPr lang="en-US"/>
              <a:t>3% Platform Fee</a:t>
            </a:r>
          </a:p>
          <a:p>
            <a:r>
              <a:rPr lang="en-US"/>
              <a:t>                  1.99%+ $0.49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7"/>
          <p:cNvSpPr txBox="1">
            <a:spLocks noGrp="1"/>
          </p:cNvSpPr>
          <p:nvPr>
            <p:ph type="body" idx="1"/>
          </p:nvPr>
        </p:nvSpPr>
        <p:spPr>
          <a:xfrm>
            <a:off x="5895325" y="2943900"/>
            <a:ext cx="2673900" cy="1774200"/>
          </a:xfrm>
          <a:prstGeom prst="rect">
            <a:avLst/>
          </a:prstGeom>
        </p:spPr>
        <p:txBody>
          <a:bodyPr spcFirstLastPara="1" wrap="square" lIns="91425" tIns="91425" rIns="91425" bIns="91425" anchor="t" anchorCtr="0">
            <a:normAutofit/>
          </a:bodyPr>
          <a:lstStyle/>
          <a:p>
            <a:pPr marL="0" lvl="0" indent="0" algn="r" rtl="0">
              <a:spcBef>
                <a:spcPts val="0"/>
              </a:spcBef>
              <a:spcAft>
                <a:spcPts val="1200"/>
              </a:spcAft>
              <a:buNone/>
            </a:pPr>
            <a:r>
              <a:rPr lang="en" sz="1400" b="0"/>
              <a:t>The Gift Basket makes it easy for donors to support as many causes as they like!</a:t>
            </a:r>
            <a:endParaRPr sz="1400" b="0"/>
          </a:p>
        </p:txBody>
      </p:sp>
      <p:pic>
        <p:nvPicPr>
          <p:cNvPr id="221" name="Google Shape;221;p37"/>
          <p:cNvPicPr preferRelativeResize="0"/>
          <p:nvPr/>
        </p:nvPicPr>
        <p:blipFill>
          <a:blip r:embed="rId3">
            <a:alphaModFix/>
          </a:blip>
          <a:stretch>
            <a:fillRect/>
          </a:stretch>
        </p:blipFill>
        <p:spPr>
          <a:xfrm>
            <a:off x="152400" y="152400"/>
            <a:ext cx="5742926" cy="4090585"/>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8"/>
          <p:cNvSpPr txBox="1">
            <a:spLocks noGrp="1"/>
          </p:cNvSpPr>
          <p:nvPr>
            <p:ph type="title"/>
          </p:nvPr>
        </p:nvSpPr>
        <p:spPr>
          <a:xfrm>
            <a:off x="265500" y="290400"/>
            <a:ext cx="49377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600"/>
              <a:t>Instant Donor Delight</a:t>
            </a:r>
            <a:endParaRPr sz="4600"/>
          </a:p>
        </p:txBody>
      </p:sp>
      <p:pic>
        <p:nvPicPr>
          <p:cNvPr id="227" name="Google Shape;227;p38"/>
          <p:cNvPicPr preferRelativeResize="0"/>
          <p:nvPr/>
        </p:nvPicPr>
        <p:blipFill>
          <a:blip r:embed="rId3">
            <a:alphaModFix/>
          </a:blip>
          <a:stretch>
            <a:fillRect/>
          </a:stretch>
        </p:blipFill>
        <p:spPr>
          <a:xfrm>
            <a:off x="5203200" y="232588"/>
            <a:ext cx="3401150" cy="4678325"/>
          </a:xfrm>
          <a:prstGeom prst="rect">
            <a:avLst/>
          </a:prstGeom>
          <a:noFill/>
          <a:ln w="38100" cap="flat" cmpd="sng">
            <a:solidFill>
              <a:srgbClr val="EEEEEE"/>
            </a:solidFill>
            <a:prstDash val="solid"/>
            <a:round/>
            <a:headEnd type="none" w="sm" len="sm"/>
            <a:tailEnd type="none" w="sm" len="sm"/>
          </a:ln>
        </p:spPr>
      </p:pic>
      <p:sp>
        <p:nvSpPr>
          <p:cNvPr id="228" name="Google Shape;228;p38"/>
          <p:cNvSpPr txBox="1">
            <a:spLocks noGrp="1"/>
          </p:cNvSpPr>
          <p:nvPr>
            <p:ph type="subTitle" idx="1"/>
          </p:nvPr>
        </p:nvSpPr>
        <p:spPr>
          <a:xfrm>
            <a:off x="265500" y="1954200"/>
            <a:ext cx="4006800" cy="2461200"/>
          </a:xfrm>
          <a:prstGeom prst="rect">
            <a:avLst/>
          </a:prstGeom>
        </p:spPr>
        <p:txBody>
          <a:bodyPr spcFirstLastPara="1" wrap="square" lIns="91425" tIns="91425" rIns="91425" bIns="91425" anchor="t" anchorCtr="0">
            <a:noAutofit/>
          </a:bodyPr>
          <a:lstStyle/>
          <a:p>
            <a:pPr indent="-317500">
              <a:lnSpc>
                <a:spcPct val="150000"/>
              </a:lnSpc>
              <a:buClr>
                <a:srgbClr val="374D63"/>
              </a:buClr>
              <a:buSzPts val="1400"/>
              <a:buChar char="●"/>
            </a:pPr>
            <a:r>
              <a:rPr lang="en" sz="1400" b="0" dirty="0">
                <a:solidFill>
                  <a:srgbClr val="374D63"/>
                </a:solidFill>
              </a:rPr>
              <a:t>A Thank You email </a:t>
            </a:r>
            <a:r>
              <a:rPr lang="en" sz="1400" dirty="0">
                <a:solidFill>
                  <a:srgbClr val="374D63"/>
                </a:solidFill>
              </a:rPr>
              <a:t>after making donation</a:t>
            </a:r>
            <a:endParaRPr lang="en" sz="1400" b="0" dirty="0">
              <a:solidFill>
                <a:srgbClr val="374D63"/>
              </a:solidFill>
            </a:endParaRPr>
          </a:p>
          <a:p>
            <a:pPr marL="457200" lvl="0" indent="-317500" algn="l" rtl="0">
              <a:lnSpc>
                <a:spcPct val="150000"/>
              </a:lnSpc>
              <a:spcBef>
                <a:spcPts val="0"/>
              </a:spcBef>
              <a:spcAft>
                <a:spcPts val="0"/>
              </a:spcAft>
              <a:buClr>
                <a:srgbClr val="374D63"/>
              </a:buClr>
              <a:buSzPts val="1400"/>
              <a:buChar char="●"/>
            </a:pPr>
            <a:r>
              <a:rPr lang="en" sz="1400" b="0" dirty="0">
                <a:solidFill>
                  <a:srgbClr val="374D63"/>
                </a:solidFill>
              </a:rPr>
              <a:t>Sent immediately after the gift is made</a:t>
            </a:r>
            <a:endParaRPr sz="1400" b="0" dirty="0">
              <a:solidFill>
                <a:srgbClr val="374D63"/>
              </a:solidFill>
            </a:endParaRPr>
          </a:p>
          <a:p>
            <a:pPr indent="-317500">
              <a:lnSpc>
                <a:spcPct val="150000"/>
              </a:lnSpc>
              <a:buClr>
                <a:srgbClr val="374D63"/>
              </a:buClr>
              <a:buSzPts val="1400"/>
              <a:buChar char="●"/>
            </a:pPr>
            <a:r>
              <a:rPr lang="en" sz="1400" b="0" dirty="0">
                <a:solidFill>
                  <a:srgbClr val="374D63"/>
                </a:solidFill>
              </a:rPr>
              <a:t>Includes</a:t>
            </a:r>
            <a:r>
              <a:rPr lang="en" sz="1400" dirty="0">
                <a:solidFill>
                  <a:srgbClr val="374D63"/>
                </a:solidFill>
              </a:rPr>
              <a:t> </a:t>
            </a:r>
            <a:r>
              <a:rPr lang="en" sz="1400" b="0" dirty="0">
                <a:solidFill>
                  <a:srgbClr val="374D63"/>
                </a:solidFill>
              </a:rPr>
              <a:t>donation amount to act as a tax-deductible receipt</a:t>
            </a:r>
            <a:endParaRPr sz="1400" dirty="0">
              <a:solidFill>
                <a:srgbClr val="374D6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9"/>
          <p:cNvSpPr txBox="1">
            <a:spLocks noGrp="1"/>
          </p:cNvSpPr>
          <p:nvPr>
            <p:ph type="title"/>
          </p:nvPr>
        </p:nvSpPr>
        <p:spPr>
          <a:xfrm>
            <a:off x="311700" y="783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Giving Day Analytics</a:t>
            </a:r>
            <a:endParaRPr/>
          </a:p>
        </p:txBody>
      </p:sp>
      <p:sp>
        <p:nvSpPr>
          <p:cNvPr id="234" name="Google Shape;234;p39"/>
          <p:cNvSpPr txBox="1">
            <a:spLocks noGrp="1"/>
          </p:cNvSpPr>
          <p:nvPr>
            <p:ph type="body" idx="1"/>
          </p:nvPr>
        </p:nvSpPr>
        <p:spPr>
          <a:xfrm>
            <a:off x="311700" y="1422075"/>
            <a:ext cx="3770400" cy="3993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364D63"/>
                </a:solidFill>
              </a:rPr>
              <a:t>Key stats are available for the following data points:</a:t>
            </a:r>
            <a:endParaRPr>
              <a:solidFill>
                <a:srgbClr val="364D63"/>
              </a:solidFill>
            </a:endParaRPr>
          </a:p>
          <a:p>
            <a:pPr marL="457200" lvl="0" indent="-317500" algn="l" rtl="0">
              <a:spcBef>
                <a:spcPts val="1200"/>
              </a:spcBef>
              <a:spcAft>
                <a:spcPts val="0"/>
              </a:spcAft>
              <a:buClr>
                <a:srgbClr val="364D63"/>
              </a:buClr>
              <a:buSzPts val="1400"/>
              <a:buFont typeface="Arial"/>
              <a:buChar char="●"/>
            </a:pPr>
            <a:r>
              <a:rPr lang="en" b="0">
                <a:solidFill>
                  <a:srgbClr val="364D63"/>
                </a:solidFill>
              </a:rPr>
              <a:t>Donor counts (online, offline, total)</a:t>
            </a:r>
            <a:endParaRPr b="0">
              <a:solidFill>
                <a:srgbClr val="364D63"/>
              </a:solidFill>
            </a:endParaRPr>
          </a:p>
          <a:p>
            <a:pPr marL="457200" lvl="0" indent="-317500" algn="l" rtl="0">
              <a:spcBef>
                <a:spcPts val="0"/>
              </a:spcBef>
              <a:spcAft>
                <a:spcPts val="0"/>
              </a:spcAft>
              <a:buClr>
                <a:srgbClr val="364D63"/>
              </a:buClr>
              <a:buSzPts val="1400"/>
              <a:buFont typeface="Montserrat"/>
              <a:buChar char="●"/>
            </a:pPr>
            <a:r>
              <a:rPr lang="en" b="0">
                <a:solidFill>
                  <a:srgbClr val="364D63"/>
                </a:solidFill>
              </a:rPr>
              <a:t>Donation counts (online, offline, total)</a:t>
            </a:r>
            <a:endParaRPr b="0">
              <a:solidFill>
                <a:srgbClr val="364D63"/>
              </a:solidFill>
            </a:endParaRPr>
          </a:p>
          <a:p>
            <a:pPr marL="457200" lvl="0" indent="-317500" algn="l" rtl="0">
              <a:spcBef>
                <a:spcPts val="0"/>
              </a:spcBef>
              <a:spcAft>
                <a:spcPts val="0"/>
              </a:spcAft>
              <a:buClr>
                <a:srgbClr val="364D63"/>
              </a:buClr>
              <a:buSzPts val="1400"/>
              <a:buFont typeface="Montserrat"/>
              <a:buChar char="●"/>
            </a:pPr>
            <a:r>
              <a:rPr lang="en" b="0">
                <a:solidFill>
                  <a:srgbClr val="364D63"/>
                </a:solidFill>
              </a:rPr>
              <a:t>Average donation size </a:t>
            </a:r>
            <a:endParaRPr b="0">
              <a:solidFill>
                <a:srgbClr val="364D63"/>
              </a:solidFill>
            </a:endParaRPr>
          </a:p>
          <a:p>
            <a:pPr marL="457200" lvl="0" indent="-317500" algn="l" rtl="0">
              <a:spcBef>
                <a:spcPts val="0"/>
              </a:spcBef>
              <a:spcAft>
                <a:spcPts val="0"/>
              </a:spcAft>
              <a:buClr>
                <a:srgbClr val="364D63"/>
              </a:buClr>
              <a:buSzPts val="1400"/>
              <a:buFont typeface="Montserrat"/>
              <a:buChar char="●"/>
            </a:pPr>
            <a:r>
              <a:rPr lang="en" b="0">
                <a:solidFill>
                  <a:srgbClr val="364D63"/>
                </a:solidFill>
              </a:rPr>
              <a:t>Average donations per donor </a:t>
            </a:r>
            <a:endParaRPr b="0">
              <a:solidFill>
                <a:srgbClr val="364D63"/>
              </a:solidFill>
            </a:endParaRPr>
          </a:p>
          <a:p>
            <a:pPr marL="457200" lvl="0" indent="-317500" algn="l" rtl="0">
              <a:spcBef>
                <a:spcPts val="0"/>
              </a:spcBef>
              <a:spcAft>
                <a:spcPts val="0"/>
              </a:spcAft>
              <a:buClr>
                <a:srgbClr val="364D63"/>
              </a:buClr>
              <a:buSzPts val="1400"/>
              <a:buFont typeface="Montserrat"/>
              <a:buChar char="●"/>
            </a:pPr>
            <a:r>
              <a:rPr lang="en" b="0">
                <a:solidFill>
                  <a:srgbClr val="364D63"/>
                </a:solidFill>
              </a:rPr>
              <a:t>New donors </a:t>
            </a:r>
            <a:endParaRPr b="0">
              <a:solidFill>
                <a:srgbClr val="364D63"/>
              </a:solidFill>
            </a:endParaRPr>
          </a:p>
          <a:p>
            <a:pPr marL="457200" lvl="0" indent="-317500" algn="l" rtl="0">
              <a:spcBef>
                <a:spcPts val="0"/>
              </a:spcBef>
              <a:spcAft>
                <a:spcPts val="0"/>
              </a:spcAft>
              <a:buClr>
                <a:srgbClr val="364D63"/>
              </a:buClr>
              <a:buSzPts val="1400"/>
              <a:buFont typeface="Arial"/>
              <a:buChar char="●"/>
            </a:pPr>
            <a:r>
              <a:rPr lang="en" b="0">
                <a:solidFill>
                  <a:srgbClr val="364D63"/>
                </a:solidFill>
              </a:rPr>
              <a:t>Fee coverage</a:t>
            </a:r>
            <a:endParaRPr b="0">
              <a:solidFill>
                <a:srgbClr val="364D63"/>
              </a:solidFill>
            </a:endParaRPr>
          </a:p>
          <a:p>
            <a:pPr marL="457200" lvl="0" indent="-317500" algn="l" rtl="0">
              <a:spcBef>
                <a:spcPts val="0"/>
              </a:spcBef>
              <a:spcAft>
                <a:spcPts val="0"/>
              </a:spcAft>
              <a:buClr>
                <a:srgbClr val="364D63"/>
              </a:buClr>
              <a:buSzPts val="1400"/>
              <a:buFont typeface="Arial"/>
              <a:buChar char="●"/>
            </a:pPr>
            <a:r>
              <a:rPr lang="en" b="0">
                <a:solidFill>
                  <a:srgbClr val="364D63"/>
                </a:solidFill>
              </a:rPr>
              <a:t>Year-Over-Year comparisons</a:t>
            </a:r>
            <a:endParaRPr b="0">
              <a:solidFill>
                <a:srgbClr val="364D63"/>
              </a:solidFill>
            </a:endParaRPr>
          </a:p>
          <a:p>
            <a:pPr marL="0" lvl="0" indent="0" algn="l" rtl="0">
              <a:spcBef>
                <a:spcPts val="1200"/>
              </a:spcBef>
              <a:spcAft>
                <a:spcPts val="1200"/>
              </a:spcAft>
              <a:buNone/>
            </a:pPr>
            <a:endParaRPr/>
          </a:p>
        </p:txBody>
      </p:sp>
      <p:pic>
        <p:nvPicPr>
          <p:cNvPr id="235" name="Google Shape;235;p39"/>
          <p:cNvPicPr preferRelativeResize="0"/>
          <p:nvPr/>
        </p:nvPicPr>
        <p:blipFill rotWithShape="1">
          <a:blip r:embed="rId3">
            <a:alphaModFix/>
          </a:blip>
          <a:srcRect b="4425"/>
          <a:stretch/>
        </p:blipFill>
        <p:spPr>
          <a:xfrm>
            <a:off x="4430675" y="1821300"/>
            <a:ext cx="4645500" cy="3255300"/>
          </a:xfrm>
          <a:prstGeom prst="rect">
            <a:avLst/>
          </a:prstGeom>
          <a:noFill/>
          <a:ln w="9525" cap="flat" cmpd="sng">
            <a:solidFill>
              <a:srgbClr val="595959"/>
            </a:solidFill>
            <a:prstDash val="solid"/>
            <a:round/>
            <a:headEnd type="none" w="sm" len="sm"/>
            <a:tailEnd type="none" w="sm" len="sm"/>
          </a:ln>
        </p:spPr>
      </p:pic>
      <p:pic>
        <p:nvPicPr>
          <p:cNvPr id="236" name="Google Shape;236;p39"/>
          <p:cNvPicPr preferRelativeResize="0"/>
          <p:nvPr/>
        </p:nvPicPr>
        <p:blipFill rotWithShape="1">
          <a:blip r:embed="rId4">
            <a:alphaModFix/>
          </a:blip>
          <a:srcRect t="8391" r="16715"/>
          <a:stretch/>
        </p:blipFill>
        <p:spPr>
          <a:xfrm>
            <a:off x="5425400" y="915288"/>
            <a:ext cx="2921274" cy="835725"/>
          </a:xfrm>
          <a:prstGeom prst="rect">
            <a:avLst/>
          </a:prstGeom>
          <a:noFill/>
          <a:ln w="9525" cap="flat" cmpd="sng">
            <a:solidFill>
              <a:srgbClr val="595959"/>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0"/>
          <p:cNvSpPr txBox="1"/>
          <p:nvPr/>
        </p:nvSpPr>
        <p:spPr>
          <a:xfrm>
            <a:off x="311700" y="154525"/>
            <a:ext cx="8520600" cy="10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600" b="1">
                <a:solidFill>
                  <a:srgbClr val="4285F4"/>
                </a:solidFill>
                <a:latin typeface="Montserrat"/>
                <a:ea typeface="Montserrat"/>
                <a:cs typeface="Montserrat"/>
                <a:sym typeface="Montserrat"/>
              </a:rPr>
              <a:t>Giving Day</a:t>
            </a:r>
            <a:endParaRPr sz="4600" b="1">
              <a:solidFill>
                <a:srgbClr val="4285F4"/>
              </a:solidFill>
              <a:latin typeface="Montserrat"/>
              <a:ea typeface="Montserrat"/>
              <a:cs typeface="Montserrat"/>
              <a:sym typeface="Montserrat"/>
            </a:endParaRPr>
          </a:p>
          <a:p>
            <a:pPr marL="0" lvl="0" indent="0" algn="l" rtl="0">
              <a:spcBef>
                <a:spcPts val="0"/>
              </a:spcBef>
              <a:spcAft>
                <a:spcPts val="0"/>
              </a:spcAft>
              <a:buNone/>
            </a:pPr>
            <a:r>
              <a:rPr lang="en" sz="4600" b="1">
                <a:solidFill>
                  <a:srgbClr val="4285F4"/>
                </a:solidFill>
                <a:latin typeface="Montserrat"/>
                <a:ea typeface="Montserrat"/>
                <a:cs typeface="Montserrat"/>
                <a:sym typeface="Montserrat"/>
              </a:rPr>
              <a:t>Support &amp;</a:t>
            </a:r>
            <a:endParaRPr sz="4600" b="1">
              <a:solidFill>
                <a:srgbClr val="4285F4"/>
              </a:solidFill>
              <a:latin typeface="Montserrat"/>
              <a:ea typeface="Montserrat"/>
              <a:cs typeface="Montserrat"/>
              <a:sym typeface="Montserrat"/>
            </a:endParaRPr>
          </a:p>
          <a:p>
            <a:pPr marL="0" lvl="0" indent="0" algn="l" rtl="0">
              <a:spcBef>
                <a:spcPts val="0"/>
              </a:spcBef>
              <a:spcAft>
                <a:spcPts val="0"/>
              </a:spcAft>
              <a:buNone/>
            </a:pPr>
            <a:r>
              <a:rPr lang="en" sz="4600" b="1">
                <a:solidFill>
                  <a:srgbClr val="4285F4"/>
                </a:solidFill>
                <a:latin typeface="Montserrat"/>
                <a:ea typeface="Montserrat"/>
                <a:cs typeface="Montserrat"/>
                <a:sym typeface="Montserrat"/>
              </a:rPr>
              <a:t>Resources</a:t>
            </a:r>
            <a:endParaRPr sz="4600" b="1">
              <a:solidFill>
                <a:srgbClr val="4285F4"/>
              </a:solidFill>
              <a:latin typeface="Montserrat"/>
              <a:ea typeface="Montserrat"/>
              <a:cs typeface="Montserrat"/>
              <a:sym typeface="Montserrat"/>
            </a:endParaRPr>
          </a:p>
        </p:txBody>
      </p:sp>
      <p:sp>
        <p:nvSpPr>
          <p:cNvPr id="242" name="Google Shape;242;p40"/>
          <p:cNvSpPr txBox="1"/>
          <p:nvPr/>
        </p:nvSpPr>
        <p:spPr>
          <a:xfrm>
            <a:off x="311700" y="1412775"/>
            <a:ext cx="3999900" cy="3416400"/>
          </a:xfrm>
          <a:prstGeom prst="rect">
            <a:avLst/>
          </a:prstGeom>
          <a:noFill/>
          <a:ln>
            <a:noFill/>
          </a:ln>
        </p:spPr>
        <p:txBody>
          <a:bodyPr spcFirstLastPara="1" wrap="square" lIns="91425" tIns="91425" rIns="91425" bIns="91425" anchor="t" anchorCtr="0">
            <a:normAutofit/>
          </a:bodyPr>
          <a:lstStyle/>
          <a:p>
            <a:pPr marL="457200" lvl="0" indent="0" algn="l" rtl="0">
              <a:lnSpc>
                <a:spcPct val="115000"/>
              </a:lnSpc>
              <a:spcBef>
                <a:spcPts val="0"/>
              </a:spcBef>
              <a:spcAft>
                <a:spcPts val="0"/>
              </a:spcAft>
              <a:buNone/>
            </a:pPr>
            <a:endParaRPr>
              <a:solidFill>
                <a:srgbClr val="364D63"/>
              </a:solidFill>
              <a:latin typeface="Montserrat"/>
              <a:ea typeface="Montserrat"/>
              <a:cs typeface="Montserrat"/>
              <a:sym typeface="Montserrat"/>
            </a:endParaRPr>
          </a:p>
          <a:p>
            <a:pPr marL="0" lvl="0" indent="0" algn="l" rtl="0">
              <a:lnSpc>
                <a:spcPct val="115000"/>
              </a:lnSpc>
              <a:spcBef>
                <a:spcPts val="1200"/>
              </a:spcBef>
              <a:spcAft>
                <a:spcPts val="1200"/>
              </a:spcAft>
              <a:buNone/>
            </a:pPr>
            <a:endParaRPr b="1">
              <a:solidFill>
                <a:srgbClr val="364D63"/>
              </a:solidFill>
              <a:latin typeface="Montserrat"/>
              <a:ea typeface="Montserrat"/>
              <a:cs typeface="Montserrat"/>
              <a:sym typeface="Montserrat"/>
            </a:endParaRPr>
          </a:p>
        </p:txBody>
      </p:sp>
      <p:sp>
        <p:nvSpPr>
          <p:cNvPr id="243" name="Google Shape;243;p40"/>
          <p:cNvSpPr txBox="1"/>
          <p:nvPr/>
        </p:nvSpPr>
        <p:spPr>
          <a:xfrm>
            <a:off x="379125" y="2716775"/>
            <a:ext cx="4024200" cy="213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1100"/>
              <a:buFont typeface="Arial"/>
              <a:buNone/>
            </a:pPr>
            <a:r>
              <a:rPr lang="en">
                <a:solidFill>
                  <a:srgbClr val="364D63"/>
                </a:solidFill>
                <a:latin typeface="Montserrat"/>
                <a:ea typeface="Montserrat"/>
                <a:cs typeface="Montserrat"/>
                <a:sym typeface="Montserrat"/>
              </a:rPr>
              <a:t>Visit our </a:t>
            </a:r>
            <a:r>
              <a:rPr lang="en" b="1" u="sng">
                <a:solidFill>
                  <a:srgbClr val="228AE6"/>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Help Center</a:t>
            </a:r>
            <a:endParaRPr b="1">
              <a:solidFill>
                <a:srgbClr val="228AE6"/>
              </a:solidFill>
              <a:latin typeface="Montserrat"/>
              <a:ea typeface="Montserrat"/>
              <a:cs typeface="Montserrat"/>
              <a:sym typeface="Montserrat"/>
            </a:endParaRPr>
          </a:p>
          <a:p>
            <a:pPr marL="0" lvl="0" indent="0" algn="l" rtl="0">
              <a:lnSpc>
                <a:spcPct val="115000"/>
              </a:lnSpc>
              <a:spcBef>
                <a:spcPts val="0"/>
              </a:spcBef>
              <a:spcAft>
                <a:spcPts val="0"/>
              </a:spcAft>
              <a:buClr>
                <a:srgbClr val="000000"/>
              </a:buClr>
              <a:buSzPts val="1100"/>
              <a:buFont typeface="Arial"/>
              <a:buNone/>
            </a:pPr>
            <a:endParaRPr>
              <a:solidFill>
                <a:srgbClr val="364D63"/>
              </a:solidFill>
              <a:latin typeface="Montserrat"/>
              <a:ea typeface="Montserrat"/>
              <a:cs typeface="Montserrat"/>
              <a:sym typeface="Montserrat"/>
            </a:endParaRPr>
          </a:p>
          <a:p>
            <a:pPr marL="0" lvl="0" indent="0" algn="l" rtl="0">
              <a:lnSpc>
                <a:spcPct val="115000"/>
              </a:lnSpc>
              <a:spcBef>
                <a:spcPts val="0"/>
              </a:spcBef>
              <a:spcAft>
                <a:spcPts val="0"/>
              </a:spcAft>
              <a:buClr>
                <a:srgbClr val="000000"/>
              </a:buClr>
              <a:buSzPts val="1100"/>
              <a:buFont typeface="Arial"/>
              <a:buNone/>
            </a:pPr>
            <a:r>
              <a:rPr lang="en">
                <a:solidFill>
                  <a:srgbClr val="364D63"/>
                </a:solidFill>
                <a:latin typeface="Montserrat"/>
                <a:ea typeface="Montserrat"/>
                <a:cs typeface="Montserrat"/>
                <a:sym typeface="Montserrat"/>
              </a:rPr>
              <a:t>Check out </a:t>
            </a:r>
            <a:r>
              <a:rPr lang="en" b="1" u="sng">
                <a:solidFill>
                  <a:srgbClr val="228AE6"/>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Our Blog</a:t>
            </a:r>
            <a:endParaRPr b="1">
              <a:solidFill>
                <a:srgbClr val="228AE6"/>
              </a:solidFill>
              <a:latin typeface="Montserrat"/>
              <a:ea typeface="Montserrat"/>
              <a:cs typeface="Montserrat"/>
              <a:sym typeface="Montserrat"/>
            </a:endParaRPr>
          </a:p>
          <a:p>
            <a:pPr marL="0" lvl="0" indent="0" algn="l" rtl="0">
              <a:lnSpc>
                <a:spcPct val="115000"/>
              </a:lnSpc>
              <a:spcBef>
                <a:spcPts val="0"/>
              </a:spcBef>
              <a:spcAft>
                <a:spcPts val="0"/>
              </a:spcAft>
              <a:buClr>
                <a:srgbClr val="000000"/>
              </a:buClr>
              <a:buSzPts val="1100"/>
              <a:buFont typeface="Arial"/>
              <a:buNone/>
            </a:pPr>
            <a:endParaRPr b="1">
              <a:solidFill>
                <a:srgbClr val="228AE6"/>
              </a:solidFill>
              <a:latin typeface="Montserrat"/>
              <a:ea typeface="Montserrat"/>
              <a:cs typeface="Montserrat"/>
              <a:sym typeface="Montserrat"/>
            </a:endParaRPr>
          </a:p>
          <a:p>
            <a:pPr marL="0" lvl="0" indent="0" algn="l" rtl="0">
              <a:lnSpc>
                <a:spcPct val="115000"/>
              </a:lnSpc>
              <a:spcBef>
                <a:spcPts val="0"/>
              </a:spcBef>
              <a:spcAft>
                <a:spcPts val="0"/>
              </a:spcAft>
              <a:buClr>
                <a:srgbClr val="000000"/>
              </a:buClr>
              <a:buSzPts val="1100"/>
              <a:buFont typeface="Arial"/>
              <a:buNone/>
            </a:pPr>
            <a:r>
              <a:rPr lang="en">
                <a:solidFill>
                  <a:srgbClr val="364D63"/>
                </a:solidFill>
                <a:latin typeface="Montserrat"/>
                <a:ea typeface="Montserrat"/>
                <a:cs typeface="Montserrat"/>
                <a:sym typeface="Montserrat"/>
              </a:rPr>
              <a:t>Chat with our Customer Success Team</a:t>
            </a:r>
            <a:endParaRPr>
              <a:solidFill>
                <a:srgbClr val="364D63"/>
              </a:solidFill>
              <a:latin typeface="Montserrat"/>
              <a:ea typeface="Montserrat"/>
              <a:cs typeface="Montserrat"/>
              <a:sym typeface="Montserrat"/>
            </a:endParaRPr>
          </a:p>
          <a:p>
            <a:pPr marL="0" lvl="0" indent="0" algn="l" rtl="0">
              <a:lnSpc>
                <a:spcPct val="115000"/>
              </a:lnSpc>
              <a:spcBef>
                <a:spcPts val="0"/>
              </a:spcBef>
              <a:spcAft>
                <a:spcPts val="0"/>
              </a:spcAft>
              <a:buClr>
                <a:srgbClr val="000000"/>
              </a:buClr>
              <a:buSzPts val="1100"/>
              <a:buFont typeface="Arial"/>
              <a:buNone/>
            </a:pPr>
            <a:r>
              <a:rPr lang="en">
                <a:solidFill>
                  <a:srgbClr val="364D63"/>
                </a:solidFill>
                <a:latin typeface="Montserrat"/>
                <a:ea typeface="Montserrat"/>
                <a:cs typeface="Montserrat"/>
                <a:sym typeface="Montserrat"/>
              </a:rPr>
              <a:t>Look for the little blue chat bubble</a:t>
            </a:r>
            <a:endParaRPr>
              <a:solidFill>
                <a:srgbClr val="364D63"/>
              </a:solidFill>
              <a:latin typeface="Montserrat"/>
              <a:ea typeface="Montserrat"/>
              <a:cs typeface="Montserrat"/>
              <a:sym typeface="Montserrat"/>
            </a:endParaRPr>
          </a:p>
          <a:p>
            <a:pPr marL="0" lvl="0" indent="0" algn="l" rtl="0">
              <a:lnSpc>
                <a:spcPct val="115000"/>
              </a:lnSpc>
              <a:spcBef>
                <a:spcPts val="0"/>
              </a:spcBef>
              <a:spcAft>
                <a:spcPts val="0"/>
              </a:spcAft>
              <a:buClr>
                <a:srgbClr val="000000"/>
              </a:buClr>
              <a:buSzPts val="1100"/>
              <a:buFont typeface="Arial"/>
              <a:buNone/>
            </a:pPr>
            <a:endParaRPr b="1">
              <a:solidFill>
                <a:srgbClr val="228AE6"/>
              </a:solidFill>
              <a:latin typeface="Montserrat"/>
              <a:ea typeface="Montserrat"/>
              <a:cs typeface="Montserrat"/>
              <a:sym typeface="Montserrat"/>
            </a:endParaRPr>
          </a:p>
          <a:p>
            <a:pPr marL="0" lvl="0" indent="0" algn="l" rtl="0">
              <a:lnSpc>
                <a:spcPct val="115000"/>
              </a:lnSpc>
              <a:spcBef>
                <a:spcPts val="0"/>
              </a:spcBef>
              <a:spcAft>
                <a:spcPts val="0"/>
              </a:spcAft>
              <a:buClr>
                <a:srgbClr val="000000"/>
              </a:buClr>
              <a:buSzPts val="1100"/>
              <a:buFont typeface="Arial"/>
              <a:buNone/>
            </a:pPr>
            <a:endParaRPr b="1">
              <a:solidFill>
                <a:srgbClr val="228AE6"/>
              </a:solidFill>
              <a:latin typeface="Montserrat"/>
              <a:ea typeface="Montserrat"/>
              <a:cs typeface="Montserrat"/>
              <a:sym typeface="Montserrat"/>
            </a:endParaRPr>
          </a:p>
        </p:txBody>
      </p:sp>
      <p:pic>
        <p:nvPicPr>
          <p:cNvPr id="244" name="Google Shape;244;p40"/>
          <p:cNvPicPr preferRelativeResize="0"/>
          <p:nvPr/>
        </p:nvPicPr>
        <p:blipFill rotWithShape="1">
          <a:blip r:embed="rId5">
            <a:alphaModFix/>
          </a:blip>
          <a:srcRect l="3393" t="1532" r="2594" b="1445"/>
          <a:stretch/>
        </p:blipFill>
        <p:spPr>
          <a:xfrm>
            <a:off x="5728226" y="219100"/>
            <a:ext cx="2506150" cy="4092624"/>
          </a:xfrm>
          <a:prstGeom prst="rect">
            <a:avLst/>
          </a:prstGeom>
          <a:noFill/>
          <a:ln w="38100" cap="flat" cmpd="sng">
            <a:solidFill>
              <a:srgbClr val="EEEEEE"/>
            </a:solidFill>
            <a:prstDash val="solid"/>
            <a:round/>
            <a:headEnd type="none" w="sm" len="sm"/>
            <a:tailEnd type="none" w="sm" len="sm"/>
          </a:ln>
        </p:spPr>
      </p:pic>
      <p:pic>
        <p:nvPicPr>
          <p:cNvPr id="245" name="Google Shape;245;p40"/>
          <p:cNvPicPr preferRelativeResize="0"/>
          <p:nvPr/>
        </p:nvPicPr>
        <p:blipFill>
          <a:blip r:embed="rId6">
            <a:alphaModFix/>
          </a:blip>
          <a:stretch>
            <a:fillRect/>
          </a:stretch>
        </p:blipFill>
        <p:spPr>
          <a:xfrm>
            <a:off x="5133350" y="3228600"/>
            <a:ext cx="870600" cy="870600"/>
          </a:xfrm>
          <a:prstGeom prst="ellipse">
            <a:avLst/>
          </a:prstGeom>
          <a:noFill/>
          <a:ln>
            <a:noFill/>
          </a:ln>
        </p:spPr>
      </p:pic>
      <p:pic>
        <p:nvPicPr>
          <p:cNvPr id="246" name="Google Shape;246;p40"/>
          <p:cNvPicPr preferRelativeResize="0"/>
          <p:nvPr/>
        </p:nvPicPr>
        <p:blipFill>
          <a:blip r:embed="rId7">
            <a:alphaModFix/>
          </a:blip>
          <a:stretch>
            <a:fillRect/>
          </a:stretch>
        </p:blipFill>
        <p:spPr>
          <a:xfrm rot="2990006">
            <a:off x="3848090" y="3691931"/>
            <a:ext cx="1219719" cy="13742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0"/>
          <p:cNvSpPr txBox="1">
            <a:spLocks noGrp="1"/>
          </p:cNvSpPr>
          <p:nvPr>
            <p:ph type="title" idx="4294967295"/>
          </p:nvPr>
        </p:nvSpPr>
        <p:spPr>
          <a:xfrm>
            <a:off x="502175" y="271150"/>
            <a:ext cx="6367800" cy="203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Completing Your Profile</a:t>
            </a:r>
            <a:endParaRPr/>
          </a:p>
        </p:txBody>
      </p:sp>
      <p:pic>
        <p:nvPicPr>
          <p:cNvPr id="303" name="Google Shape;303;p50"/>
          <p:cNvPicPr preferRelativeResize="0"/>
          <p:nvPr/>
        </p:nvPicPr>
        <p:blipFill>
          <a:blip r:embed="rId3">
            <a:alphaModFix/>
          </a:blip>
          <a:stretch>
            <a:fillRect/>
          </a:stretch>
        </p:blipFill>
        <p:spPr>
          <a:xfrm>
            <a:off x="4925950" y="1109875"/>
            <a:ext cx="3929001" cy="39290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1"/>
          <p:cNvSpPr txBox="1">
            <a:spLocks noGrp="1"/>
          </p:cNvSpPr>
          <p:nvPr>
            <p:ph type="title" idx="4294967295"/>
          </p:nvPr>
        </p:nvSpPr>
        <p:spPr>
          <a:xfrm>
            <a:off x="242525" y="65725"/>
            <a:ext cx="8738400" cy="12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4600"/>
              <a:t>Your Giving Day Dashboard</a:t>
            </a:r>
            <a:endParaRPr sz="4600"/>
          </a:p>
        </p:txBody>
      </p:sp>
      <p:pic>
        <p:nvPicPr>
          <p:cNvPr id="309" name="Google Shape;309;p51"/>
          <p:cNvPicPr preferRelativeResize="0"/>
          <p:nvPr/>
        </p:nvPicPr>
        <p:blipFill>
          <a:blip r:embed="rId3">
            <a:alphaModFix/>
          </a:blip>
          <a:stretch>
            <a:fillRect/>
          </a:stretch>
        </p:blipFill>
        <p:spPr>
          <a:xfrm>
            <a:off x="152400" y="1188175"/>
            <a:ext cx="8839199" cy="3192487"/>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6"/>
          <p:cNvSpPr txBox="1">
            <a:spLocks noGrp="1"/>
          </p:cNvSpPr>
          <p:nvPr>
            <p:ph type="title"/>
          </p:nvPr>
        </p:nvSpPr>
        <p:spPr>
          <a:xfrm>
            <a:off x="224700" y="154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Submit Your Questions</a:t>
            </a:r>
            <a:endParaRPr/>
          </a:p>
        </p:txBody>
      </p:sp>
      <p:sp>
        <p:nvSpPr>
          <p:cNvPr id="126" name="Google Shape;126;p26"/>
          <p:cNvSpPr txBox="1"/>
          <p:nvPr/>
        </p:nvSpPr>
        <p:spPr>
          <a:xfrm>
            <a:off x="990550" y="1768300"/>
            <a:ext cx="42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127" name="Google Shape;127;p26"/>
          <p:cNvSpPr txBox="1"/>
          <p:nvPr/>
        </p:nvSpPr>
        <p:spPr>
          <a:xfrm>
            <a:off x="1031700" y="3519850"/>
            <a:ext cx="7080600" cy="64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a:solidFill>
                  <a:srgbClr val="374D63"/>
                </a:solidFill>
                <a:latin typeface="Montserrat"/>
                <a:ea typeface="Montserrat"/>
                <a:cs typeface="Montserrat"/>
                <a:sym typeface="Montserrat"/>
              </a:rPr>
              <a:t>If you have questions or comments throughout our training,</a:t>
            </a:r>
            <a:br>
              <a:rPr lang="en">
                <a:solidFill>
                  <a:srgbClr val="374D63"/>
                </a:solidFill>
                <a:latin typeface="Montserrat"/>
                <a:ea typeface="Montserrat"/>
                <a:cs typeface="Montserrat"/>
                <a:sym typeface="Montserrat"/>
              </a:rPr>
            </a:br>
            <a:r>
              <a:rPr lang="en">
                <a:solidFill>
                  <a:srgbClr val="374D63"/>
                </a:solidFill>
                <a:latin typeface="Montserrat"/>
                <a:ea typeface="Montserrat"/>
                <a:cs typeface="Montserrat"/>
                <a:sym typeface="Montserrat"/>
              </a:rPr>
              <a:t>please write in using your Zoom webinar attendee panel.</a:t>
            </a:r>
            <a:endParaRPr>
              <a:solidFill>
                <a:srgbClr val="374D63"/>
              </a:solidFill>
              <a:latin typeface="Montserrat"/>
              <a:ea typeface="Montserrat"/>
              <a:cs typeface="Montserrat"/>
              <a:sym typeface="Montserrat"/>
            </a:endParaRPr>
          </a:p>
        </p:txBody>
      </p:sp>
      <p:sp>
        <p:nvSpPr>
          <p:cNvPr id="128" name="Google Shape;128;p26"/>
          <p:cNvSpPr txBox="1"/>
          <p:nvPr/>
        </p:nvSpPr>
        <p:spPr>
          <a:xfrm>
            <a:off x="1547324" y="1963700"/>
            <a:ext cx="1269000" cy="11250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800" b="1">
                <a:solidFill>
                  <a:srgbClr val="595959"/>
                </a:solidFill>
                <a:latin typeface="Proxima Nova"/>
                <a:ea typeface="Proxima Nova"/>
                <a:cs typeface="Proxima Nova"/>
                <a:sym typeface="Proxima Nova"/>
              </a:rPr>
              <a:t>Chat Box</a:t>
            </a:r>
            <a:endParaRPr sz="1800" b="1">
              <a:solidFill>
                <a:srgbClr val="595959"/>
              </a:solidFill>
              <a:latin typeface="Proxima Nova"/>
              <a:ea typeface="Proxima Nova"/>
              <a:cs typeface="Proxima Nova"/>
              <a:sym typeface="Proxima Nova"/>
            </a:endParaRPr>
          </a:p>
        </p:txBody>
      </p:sp>
      <p:sp>
        <p:nvSpPr>
          <p:cNvPr id="129" name="Google Shape;129;p26"/>
          <p:cNvSpPr/>
          <p:nvPr/>
        </p:nvSpPr>
        <p:spPr>
          <a:xfrm>
            <a:off x="1999375" y="1611700"/>
            <a:ext cx="470700" cy="251100"/>
          </a:xfrm>
          <a:prstGeom prst="wedgeRoundRectCallout">
            <a:avLst>
              <a:gd name="adj1" fmla="val -39473"/>
              <a:gd name="adj2" fmla="val 68551"/>
              <a:gd name="adj3" fmla="val 0"/>
            </a:avLst>
          </a:prstGeom>
          <a:solidFill>
            <a:srgbClr val="FF8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 name="Google Shape;130;p26"/>
          <p:cNvPicPr preferRelativeResize="0"/>
          <p:nvPr/>
        </p:nvPicPr>
        <p:blipFill rotWithShape="1">
          <a:blip r:embed="rId3">
            <a:alphaModFix/>
          </a:blip>
          <a:srcRect r="19289" b="12319"/>
          <a:stretch/>
        </p:blipFill>
        <p:spPr>
          <a:xfrm>
            <a:off x="558175" y="2479200"/>
            <a:ext cx="3353100" cy="729950"/>
          </a:xfrm>
          <a:prstGeom prst="rect">
            <a:avLst/>
          </a:prstGeom>
          <a:noFill/>
          <a:ln w="38100" cap="flat" cmpd="sng">
            <a:solidFill>
              <a:srgbClr val="EEEEEE"/>
            </a:solidFill>
            <a:prstDash val="solid"/>
            <a:round/>
            <a:headEnd type="none" w="sm" len="sm"/>
            <a:tailEnd type="none" w="sm" len="sm"/>
          </a:ln>
        </p:spPr>
      </p:pic>
      <p:sp>
        <p:nvSpPr>
          <p:cNvPr id="131" name="Google Shape;131;p26"/>
          <p:cNvSpPr txBox="1"/>
          <p:nvPr/>
        </p:nvSpPr>
        <p:spPr>
          <a:xfrm>
            <a:off x="5526625" y="2002200"/>
            <a:ext cx="2311500" cy="11250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800" b="1">
                <a:solidFill>
                  <a:srgbClr val="595959"/>
                </a:solidFill>
                <a:latin typeface="Proxima Nova"/>
                <a:ea typeface="Proxima Nova"/>
                <a:cs typeface="Proxima Nova"/>
                <a:sym typeface="Proxima Nova"/>
              </a:rPr>
              <a:t>Q&amp;A</a:t>
            </a:r>
            <a:endParaRPr sz="1800" b="1">
              <a:solidFill>
                <a:srgbClr val="595959"/>
              </a:solidFill>
              <a:latin typeface="Proxima Nova"/>
              <a:ea typeface="Proxima Nova"/>
              <a:cs typeface="Proxima Nova"/>
              <a:sym typeface="Proxima Nova"/>
            </a:endParaRPr>
          </a:p>
        </p:txBody>
      </p:sp>
      <p:grpSp>
        <p:nvGrpSpPr>
          <p:cNvPr id="132" name="Google Shape;132;p26"/>
          <p:cNvGrpSpPr/>
          <p:nvPr/>
        </p:nvGrpSpPr>
        <p:grpSpPr>
          <a:xfrm>
            <a:off x="6301183" y="1508790"/>
            <a:ext cx="762403" cy="380092"/>
            <a:chOff x="4255125" y="2650075"/>
            <a:chExt cx="1030275" cy="684850"/>
          </a:xfrm>
        </p:grpSpPr>
        <p:sp>
          <p:nvSpPr>
            <p:cNvPr id="133" name="Google Shape;133;p26"/>
            <p:cNvSpPr/>
            <p:nvPr/>
          </p:nvSpPr>
          <p:spPr>
            <a:xfrm>
              <a:off x="4572000" y="2650075"/>
              <a:ext cx="713400" cy="506700"/>
            </a:xfrm>
            <a:prstGeom prst="wedgeRoundRectCallout">
              <a:avLst>
                <a:gd name="adj1" fmla="val 34067"/>
                <a:gd name="adj2" fmla="val 73628"/>
                <a:gd name="adj3" fmla="val 0"/>
              </a:avLst>
            </a:prstGeom>
            <a:solidFill>
              <a:srgbClr val="FF8B2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6"/>
            <p:cNvSpPr/>
            <p:nvPr/>
          </p:nvSpPr>
          <p:spPr>
            <a:xfrm>
              <a:off x="4255125" y="2828225"/>
              <a:ext cx="713400" cy="506700"/>
            </a:xfrm>
            <a:prstGeom prst="wedgeRoundRectCallout">
              <a:avLst>
                <a:gd name="adj1" fmla="val -39473"/>
                <a:gd name="adj2" fmla="val 68551"/>
                <a:gd name="adj3" fmla="val 0"/>
              </a:avLst>
            </a:prstGeom>
            <a:solidFill>
              <a:srgbClr val="FF8B22"/>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5" name="Google Shape;135;p26"/>
          <p:cNvPicPr preferRelativeResize="0"/>
          <p:nvPr/>
        </p:nvPicPr>
        <p:blipFill rotWithShape="1">
          <a:blip r:embed="rId4">
            <a:alphaModFix/>
          </a:blip>
          <a:srcRect b="13674"/>
          <a:stretch/>
        </p:blipFill>
        <p:spPr>
          <a:xfrm>
            <a:off x="5058725" y="2505288"/>
            <a:ext cx="3353100" cy="685021"/>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3"/>
          <p:cNvSpPr txBox="1">
            <a:spLocks noGrp="1"/>
          </p:cNvSpPr>
          <p:nvPr>
            <p:ph type="title"/>
          </p:nvPr>
        </p:nvSpPr>
        <p:spPr>
          <a:xfrm>
            <a:off x="311700" y="154525"/>
            <a:ext cx="8520600" cy="107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4600" dirty="0"/>
              <a:t>Curate Your Story</a:t>
            </a:r>
            <a:endParaRPr sz="4600" dirty="0"/>
          </a:p>
        </p:txBody>
      </p:sp>
      <p:sp>
        <p:nvSpPr>
          <p:cNvPr id="322" name="Google Shape;322;p53"/>
          <p:cNvSpPr txBox="1">
            <a:spLocks noGrp="1"/>
          </p:cNvSpPr>
          <p:nvPr>
            <p:ph type="body" idx="1"/>
          </p:nvPr>
        </p:nvSpPr>
        <p:spPr>
          <a:xfrm>
            <a:off x="311700" y="1229425"/>
            <a:ext cx="3184800" cy="2797500"/>
          </a:xfrm>
          <a:prstGeom prst="rect">
            <a:avLst/>
          </a:prstGeom>
        </p:spPr>
        <p:txBody>
          <a:bodyPr spcFirstLastPara="1" wrap="square" lIns="91425" tIns="91425" rIns="91425" bIns="91425" anchor="t" anchorCtr="0">
            <a:normAutofit/>
          </a:bodyPr>
          <a:lstStyle/>
          <a:p>
            <a:pPr marL="457200" lvl="0" indent="-317500" algn="l" rtl="0">
              <a:lnSpc>
                <a:spcPct val="150000"/>
              </a:lnSpc>
              <a:spcBef>
                <a:spcPts val="0"/>
              </a:spcBef>
              <a:spcAft>
                <a:spcPts val="0"/>
              </a:spcAft>
              <a:buClr>
                <a:srgbClr val="374D63"/>
              </a:buClr>
              <a:buSzPts val="1400"/>
              <a:buChar char="●"/>
            </a:pPr>
            <a:r>
              <a:rPr lang="en" b="0" dirty="0">
                <a:solidFill>
                  <a:srgbClr val="374D63"/>
                </a:solidFill>
              </a:rPr>
              <a:t>Add a cover photo</a:t>
            </a:r>
            <a:endParaRPr b="0" dirty="0">
              <a:solidFill>
                <a:srgbClr val="374D63"/>
              </a:solidFill>
            </a:endParaRPr>
          </a:p>
          <a:p>
            <a:pPr marL="457200" lvl="0" indent="-317500" algn="l" rtl="0">
              <a:lnSpc>
                <a:spcPct val="150000"/>
              </a:lnSpc>
              <a:spcBef>
                <a:spcPts val="0"/>
              </a:spcBef>
              <a:spcAft>
                <a:spcPts val="0"/>
              </a:spcAft>
              <a:buClr>
                <a:srgbClr val="374D63"/>
              </a:buClr>
              <a:buSzPts val="1400"/>
              <a:buChar char="●"/>
            </a:pPr>
            <a:r>
              <a:rPr lang="en" b="0" dirty="0">
                <a:solidFill>
                  <a:srgbClr val="374D63"/>
                </a:solidFill>
              </a:rPr>
              <a:t>Set a monetary goal</a:t>
            </a:r>
            <a:endParaRPr b="0" dirty="0">
              <a:solidFill>
                <a:srgbClr val="374D63"/>
              </a:solidFill>
            </a:endParaRPr>
          </a:p>
          <a:p>
            <a:pPr marL="457200" lvl="0" indent="-317500" algn="l" rtl="0">
              <a:lnSpc>
                <a:spcPct val="150000"/>
              </a:lnSpc>
              <a:spcBef>
                <a:spcPts val="0"/>
              </a:spcBef>
              <a:spcAft>
                <a:spcPts val="0"/>
              </a:spcAft>
              <a:buClr>
                <a:srgbClr val="374D63"/>
              </a:buClr>
              <a:buSzPts val="1400"/>
              <a:buChar char="●"/>
            </a:pPr>
            <a:r>
              <a:rPr lang="en" b="0" dirty="0">
                <a:solidFill>
                  <a:srgbClr val="374D63"/>
                </a:solidFill>
              </a:rPr>
              <a:t>Tell the story of your organization’s participation in the giving day through words and visuals</a:t>
            </a:r>
            <a:endParaRPr b="0" dirty="0">
              <a:solidFill>
                <a:srgbClr val="374D63"/>
              </a:solidFill>
            </a:endParaRPr>
          </a:p>
          <a:p>
            <a:pPr marL="0" lvl="0" indent="0" algn="l" rtl="0">
              <a:spcBef>
                <a:spcPts val="1600"/>
              </a:spcBef>
              <a:spcAft>
                <a:spcPts val="1200"/>
              </a:spcAft>
              <a:buNone/>
            </a:pPr>
            <a:endParaRPr>
              <a:solidFill>
                <a:srgbClr val="374D63"/>
              </a:solidFill>
            </a:endParaRPr>
          </a:p>
        </p:txBody>
      </p:sp>
      <p:pic>
        <p:nvPicPr>
          <p:cNvPr id="323" name="Google Shape;323;p53"/>
          <p:cNvPicPr preferRelativeResize="0"/>
          <p:nvPr/>
        </p:nvPicPr>
        <p:blipFill>
          <a:blip r:embed="rId3">
            <a:alphaModFix/>
          </a:blip>
          <a:stretch>
            <a:fillRect/>
          </a:stretch>
        </p:blipFill>
        <p:spPr>
          <a:xfrm>
            <a:off x="4197075" y="1076450"/>
            <a:ext cx="4709300" cy="3840301"/>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4"/>
          <p:cNvSpPr txBox="1">
            <a:spLocks noGrp="1"/>
          </p:cNvSpPr>
          <p:nvPr>
            <p:ph type="title"/>
          </p:nvPr>
        </p:nvSpPr>
        <p:spPr>
          <a:xfrm>
            <a:off x="265500" y="136750"/>
            <a:ext cx="7980900" cy="961200"/>
          </a:xfrm>
          <a:prstGeom prst="rect">
            <a:avLst/>
          </a:prstGeom>
        </p:spPr>
        <p:txBody>
          <a:bodyPr spcFirstLastPara="1" wrap="square" lIns="91425" tIns="91425" rIns="91425" bIns="91425" anchor="b" anchorCtr="0">
            <a:noAutofit/>
          </a:bodyPr>
          <a:lstStyle/>
          <a:p>
            <a:pPr>
              <a:buSzPts val="990"/>
            </a:pPr>
            <a:r>
              <a:rPr lang="en" sz="4600"/>
              <a:t>No Need to Verify Bank!</a:t>
            </a:r>
          </a:p>
        </p:txBody>
      </p:sp>
      <p:sp>
        <p:nvSpPr>
          <p:cNvPr id="329" name="Google Shape;329;p54"/>
          <p:cNvSpPr txBox="1">
            <a:spLocks noGrp="1"/>
          </p:cNvSpPr>
          <p:nvPr>
            <p:ph type="body" idx="2"/>
          </p:nvPr>
        </p:nvSpPr>
        <p:spPr>
          <a:xfrm>
            <a:off x="386293" y="1097950"/>
            <a:ext cx="3795300" cy="3365400"/>
          </a:xfrm>
          <a:prstGeom prst="rect">
            <a:avLst/>
          </a:prstGeom>
        </p:spPr>
        <p:txBody>
          <a:bodyPr spcFirstLastPara="1" wrap="square" lIns="91425" tIns="91425" rIns="91425" bIns="91425" anchor="ctr" anchorCtr="0">
            <a:noAutofit/>
          </a:bodyPr>
          <a:lstStyle/>
          <a:p>
            <a:pPr indent="-317500">
              <a:buClr>
                <a:srgbClr val="374D63"/>
              </a:buClr>
              <a:buSzPts val="1400"/>
            </a:pPr>
            <a:r>
              <a:rPr lang="en" sz="1400" b="0">
                <a:solidFill>
                  <a:srgbClr val="374D63"/>
                </a:solidFill>
              </a:rPr>
              <a:t>The Greater Green Bay Community Foundation has graciously offered "central routing" which means you don't have to worry about entering your bank account info in your profile! They will disperse the funds after the donations close</a:t>
            </a:r>
          </a:p>
        </p:txBody>
      </p:sp>
      <p:pic>
        <p:nvPicPr>
          <p:cNvPr id="330" name="Google Shape;330;p54"/>
          <p:cNvPicPr preferRelativeResize="0"/>
          <p:nvPr/>
        </p:nvPicPr>
        <p:blipFill>
          <a:blip r:embed="rId3">
            <a:alphaModFix/>
          </a:blip>
          <a:stretch>
            <a:fillRect/>
          </a:stretch>
        </p:blipFill>
        <p:spPr>
          <a:xfrm>
            <a:off x="4311450" y="1615050"/>
            <a:ext cx="4483575" cy="1913375"/>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7"/>
          <p:cNvSpPr txBox="1">
            <a:spLocks noGrp="1"/>
          </p:cNvSpPr>
          <p:nvPr>
            <p:ph type="title"/>
          </p:nvPr>
        </p:nvSpPr>
        <p:spPr>
          <a:xfrm>
            <a:off x="311700" y="783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4600"/>
              <a:t>Suggest Donation Levels</a:t>
            </a:r>
            <a:endParaRPr sz="4600"/>
          </a:p>
        </p:txBody>
      </p:sp>
      <p:sp>
        <p:nvSpPr>
          <p:cNvPr id="348" name="Google Shape;348;p57"/>
          <p:cNvSpPr txBox="1">
            <a:spLocks noGrp="1"/>
          </p:cNvSpPr>
          <p:nvPr>
            <p:ph type="body" idx="4294967295"/>
          </p:nvPr>
        </p:nvSpPr>
        <p:spPr>
          <a:xfrm>
            <a:off x="4749675" y="1229425"/>
            <a:ext cx="4009800" cy="3083700"/>
          </a:xfrm>
          <a:prstGeom prst="rect">
            <a:avLst/>
          </a:prstGeom>
        </p:spPr>
        <p:txBody>
          <a:bodyPr spcFirstLastPara="1" wrap="square" lIns="91425" tIns="91425" rIns="91425" bIns="91425" anchor="t" anchorCtr="0">
            <a:normAutofit/>
          </a:bodyPr>
          <a:lstStyle/>
          <a:p>
            <a:pPr marL="457200" lvl="0" indent="-317500" algn="l" rtl="0">
              <a:lnSpc>
                <a:spcPct val="150000"/>
              </a:lnSpc>
              <a:spcBef>
                <a:spcPts val="0"/>
              </a:spcBef>
              <a:spcAft>
                <a:spcPts val="0"/>
              </a:spcAft>
              <a:buClr>
                <a:srgbClr val="374D63"/>
              </a:buClr>
              <a:buSzPts val="1400"/>
              <a:buChar char="●"/>
            </a:pPr>
            <a:r>
              <a:rPr lang="en" sz="1400" b="0">
                <a:solidFill>
                  <a:srgbClr val="374D63"/>
                </a:solidFill>
              </a:rPr>
              <a:t>Custom amounts</a:t>
            </a:r>
            <a:endParaRPr sz="1400" b="0">
              <a:solidFill>
                <a:srgbClr val="374D63"/>
              </a:solidFill>
            </a:endParaRPr>
          </a:p>
          <a:p>
            <a:pPr marL="457200" lvl="0" indent="-317500" algn="l" rtl="0">
              <a:lnSpc>
                <a:spcPct val="150000"/>
              </a:lnSpc>
              <a:spcBef>
                <a:spcPts val="0"/>
              </a:spcBef>
              <a:spcAft>
                <a:spcPts val="0"/>
              </a:spcAft>
              <a:buClr>
                <a:srgbClr val="374D63"/>
              </a:buClr>
              <a:buSzPts val="1400"/>
              <a:buChar char="●"/>
            </a:pPr>
            <a:r>
              <a:rPr lang="en" sz="1400" b="0">
                <a:solidFill>
                  <a:srgbClr val="374D63"/>
                </a:solidFill>
              </a:rPr>
              <a:t>Unique descriptions</a:t>
            </a:r>
            <a:endParaRPr sz="1400" b="0">
              <a:solidFill>
                <a:srgbClr val="374D63"/>
              </a:solidFill>
            </a:endParaRPr>
          </a:p>
          <a:p>
            <a:pPr marL="457200" lvl="0" indent="-317500" algn="l" rtl="0">
              <a:lnSpc>
                <a:spcPct val="150000"/>
              </a:lnSpc>
              <a:spcBef>
                <a:spcPts val="0"/>
              </a:spcBef>
              <a:spcAft>
                <a:spcPts val="0"/>
              </a:spcAft>
              <a:buClr>
                <a:srgbClr val="374D63"/>
              </a:buClr>
              <a:buSzPts val="1400"/>
              <a:buChar char="●"/>
            </a:pPr>
            <a:r>
              <a:rPr lang="en" sz="1400" b="0">
                <a:solidFill>
                  <a:srgbClr val="374D63"/>
                </a:solidFill>
              </a:rPr>
              <a:t>Optional photos</a:t>
            </a:r>
            <a:endParaRPr sz="1400" b="0">
              <a:solidFill>
                <a:srgbClr val="374D63"/>
              </a:solidFill>
            </a:endParaRPr>
          </a:p>
          <a:p>
            <a:pPr marL="457200" lvl="0" indent="-317500" algn="l" rtl="0">
              <a:lnSpc>
                <a:spcPct val="150000"/>
              </a:lnSpc>
              <a:spcBef>
                <a:spcPts val="0"/>
              </a:spcBef>
              <a:spcAft>
                <a:spcPts val="0"/>
              </a:spcAft>
              <a:buClr>
                <a:srgbClr val="374D63"/>
              </a:buClr>
              <a:buSzPts val="1400"/>
              <a:buChar char="●"/>
            </a:pPr>
            <a:r>
              <a:rPr lang="en" sz="1400" b="0">
                <a:solidFill>
                  <a:srgbClr val="374D63"/>
                </a:solidFill>
              </a:rPr>
              <a:t>Unlimited Levels</a:t>
            </a:r>
            <a:endParaRPr sz="1400" b="0">
              <a:solidFill>
                <a:srgbClr val="374D63"/>
              </a:solidFill>
            </a:endParaRPr>
          </a:p>
          <a:p>
            <a:pPr marL="457200" lvl="0" indent="-317500" algn="l" rtl="0">
              <a:lnSpc>
                <a:spcPct val="150000"/>
              </a:lnSpc>
              <a:spcBef>
                <a:spcPts val="0"/>
              </a:spcBef>
              <a:spcAft>
                <a:spcPts val="0"/>
              </a:spcAft>
              <a:buClr>
                <a:srgbClr val="374D63"/>
              </a:buClr>
              <a:buSzPts val="1400"/>
              <a:buChar char="●"/>
            </a:pPr>
            <a:r>
              <a:rPr lang="en" sz="1400">
                <a:solidFill>
                  <a:srgbClr val="374D63"/>
                </a:solidFill>
              </a:rPr>
              <a:t>Pro Tip: </a:t>
            </a:r>
            <a:r>
              <a:rPr lang="en" sz="1400" b="0">
                <a:solidFill>
                  <a:srgbClr val="374D63"/>
                </a:solidFill>
              </a:rPr>
              <a:t>Using custom amounts to represent your organization, like a tangible good or service, further connects the donor to your goal</a:t>
            </a:r>
            <a:endParaRPr sz="1400">
              <a:solidFill>
                <a:srgbClr val="374D63"/>
              </a:solidFill>
            </a:endParaRPr>
          </a:p>
        </p:txBody>
      </p:sp>
      <p:pic>
        <p:nvPicPr>
          <p:cNvPr id="349" name="Google Shape;349;p57"/>
          <p:cNvPicPr preferRelativeResize="0"/>
          <p:nvPr/>
        </p:nvPicPr>
        <p:blipFill>
          <a:blip r:embed="rId3">
            <a:alphaModFix/>
          </a:blip>
          <a:stretch>
            <a:fillRect/>
          </a:stretch>
        </p:blipFill>
        <p:spPr>
          <a:xfrm>
            <a:off x="619201" y="1028187"/>
            <a:ext cx="3366700" cy="3486176"/>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8"/>
          <p:cNvSpPr txBox="1">
            <a:spLocks noGrp="1"/>
          </p:cNvSpPr>
          <p:nvPr>
            <p:ph type="title" idx="4294967295"/>
          </p:nvPr>
        </p:nvSpPr>
        <p:spPr>
          <a:xfrm>
            <a:off x="311700" y="154525"/>
            <a:ext cx="8520600" cy="107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4600"/>
              <a:t>Personalized Gratitude</a:t>
            </a:r>
            <a:endParaRPr sz="4600"/>
          </a:p>
        </p:txBody>
      </p:sp>
      <p:sp>
        <p:nvSpPr>
          <p:cNvPr id="355" name="Google Shape;355;p58"/>
          <p:cNvSpPr txBox="1">
            <a:spLocks noGrp="1"/>
          </p:cNvSpPr>
          <p:nvPr>
            <p:ph type="body" idx="1"/>
          </p:nvPr>
        </p:nvSpPr>
        <p:spPr>
          <a:xfrm>
            <a:off x="311700" y="926500"/>
            <a:ext cx="3996300" cy="1837500"/>
          </a:xfrm>
          <a:prstGeom prst="rect">
            <a:avLst/>
          </a:prstGeom>
        </p:spPr>
        <p:txBody>
          <a:bodyPr spcFirstLastPara="1" wrap="square" lIns="91425" tIns="91425" rIns="91425" bIns="91425" anchor="ctr" anchorCtr="0">
            <a:normAutofit lnSpcReduction="10000"/>
          </a:bodyPr>
          <a:lstStyle/>
          <a:p>
            <a:pPr marL="457200" lvl="0" indent="-317500" algn="l" rtl="0">
              <a:lnSpc>
                <a:spcPct val="115000"/>
              </a:lnSpc>
              <a:spcBef>
                <a:spcPts val="0"/>
              </a:spcBef>
              <a:spcAft>
                <a:spcPts val="0"/>
              </a:spcAft>
              <a:buClr>
                <a:srgbClr val="374D63"/>
              </a:buClr>
              <a:buSzPts val="1400"/>
              <a:buChar char="●"/>
            </a:pPr>
            <a:r>
              <a:rPr lang="en" sz="1400" b="0">
                <a:solidFill>
                  <a:srgbClr val="374D63"/>
                </a:solidFill>
              </a:rPr>
              <a:t>Add your own message</a:t>
            </a:r>
            <a:endParaRPr sz="1400" b="0">
              <a:solidFill>
                <a:srgbClr val="374D63"/>
              </a:solidFill>
            </a:endParaRPr>
          </a:p>
          <a:p>
            <a:pPr marL="457200" lvl="0" indent="-317500" algn="l" rtl="0">
              <a:lnSpc>
                <a:spcPct val="115000"/>
              </a:lnSpc>
              <a:spcBef>
                <a:spcPts val="0"/>
              </a:spcBef>
              <a:spcAft>
                <a:spcPts val="0"/>
              </a:spcAft>
              <a:buClr>
                <a:srgbClr val="374D63"/>
              </a:buClr>
              <a:buSzPts val="1400"/>
              <a:buChar char="●"/>
            </a:pPr>
            <a:r>
              <a:rPr lang="en" sz="1400" b="0">
                <a:solidFill>
                  <a:srgbClr val="374D63"/>
                </a:solidFill>
              </a:rPr>
              <a:t>Include a photo </a:t>
            </a:r>
            <a:r>
              <a:rPr lang="en" sz="1400">
                <a:solidFill>
                  <a:srgbClr val="374D63"/>
                </a:solidFill>
              </a:rPr>
              <a:t>or</a:t>
            </a:r>
            <a:r>
              <a:rPr lang="en" sz="1400" b="0">
                <a:solidFill>
                  <a:srgbClr val="374D63"/>
                </a:solidFill>
              </a:rPr>
              <a:t> video for more personal stewardship!</a:t>
            </a:r>
            <a:endParaRPr sz="1400" b="0">
              <a:solidFill>
                <a:srgbClr val="374D63"/>
              </a:solidFill>
            </a:endParaRPr>
          </a:p>
          <a:p>
            <a:pPr marL="457200" lvl="0" indent="-317500" algn="l" rtl="0">
              <a:lnSpc>
                <a:spcPct val="115000"/>
              </a:lnSpc>
              <a:spcBef>
                <a:spcPts val="0"/>
              </a:spcBef>
              <a:spcAft>
                <a:spcPts val="0"/>
              </a:spcAft>
              <a:buClr>
                <a:srgbClr val="374D63"/>
              </a:buClr>
              <a:buSzPts val="1400"/>
              <a:buChar char="●"/>
            </a:pPr>
            <a:r>
              <a:rPr lang="en" sz="1400" b="0">
                <a:solidFill>
                  <a:srgbClr val="374D63"/>
                </a:solidFill>
              </a:rPr>
              <a:t>Sent immediately to your donors when they complete their gift</a:t>
            </a:r>
            <a:endParaRPr sz="1400" b="0">
              <a:solidFill>
                <a:srgbClr val="374D63"/>
              </a:solidFill>
            </a:endParaRPr>
          </a:p>
          <a:p>
            <a:pPr marL="457200" lvl="0" indent="-317500" algn="l" rtl="0">
              <a:lnSpc>
                <a:spcPct val="115000"/>
              </a:lnSpc>
              <a:spcBef>
                <a:spcPts val="0"/>
              </a:spcBef>
              <a:spcAft>
                <a:spcPts val="0"/>
              </a:spcAft>
              <a:buClr>
                <a:srgbClr val="374D63"/>
              </a:buClr>
              <a:buSzPts val="1400"/>
              <a:buChar char="●"/>
            </a:pPr>
            <a:r>
              <a:rPr lang="en" sz="1400" b="0">
                <a:solidFill>
                  <a:srgbClr val="374D63"/>
                </a:solidFill>
              </a:rPr>
              <a:t>Donors can reply to that email and contact you directly</a:t>
            </a:r>
            <a:endParaRPr sz="1400" b="0">
              <a:solidFill>
                <a:srgbClr val="374D63"/>
              </a:solidFill>
            </a:endParaRPr>
          </a:p>
        </p:txBody>
      </p:sp>
      <p:pic>
        <p:nvPicPr>
          <p:cNvPr id="356" name="Google Shape;356;p58"/>
          <p:cNvPicPr preferRelativeResize="0"/>
          <p:nvPr/>
        </p:nvPicPr>
        <p:blipFill>
          <a:blip r:embed="rId3">
            <a:alphaModFix/>
          </a:blip>
          <a:stretch>
            <a:fillRect/>
          </a:stretch>
        </p:blipFill>
        <p:spPr>
          <a:xfrm>
            <a:off x="4439400" y="1086225"/>
            <a:ext cx="4534874" cy="3377252"/>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9"/>
          <p:cNvSpPr txBox="1">
            <a:spLocks noGrp="1"/>
          </p:cNvSpPr>
          <p:nvPr>
            <p:ph type="title"/>
          </p:nvPr>
        </p:nvSpPr>
        <p:spPr>
          <a:xfrm>
            <a:off x="4928550" y="620550"/>
            <a:ext cx="4081500" cy="205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600"/>
              <a:t>Invite Your Fundraisers</a:t>
            </a:r>
            <a:endParaRPr sz="4600"/>
          </a:p>
        </p:txBody>
      </p:sp>
      <p:sp>
        <p:nvSpPr>
          <p:cNvPr id="362" name="Google Shape;362;p59"/>
          <p:cNvSpPr txBox="1">
            <a:spLocks noGrp="1"/>
          </p:cNvSpPr>
          <p:nvPr>
            <p:ph type="body" idx="1"/>
          </p:nvPr>
        </p:nvSpPr>
        <p:spPr>
          <a:xfrm>
            <a:off x="4522950" y="2836500"/>
            <a:ext cx="4487100" cy="23070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374D63"/>
              </a:buClr>
              <a:buSzPts val="1400"/>
              <a:buChar char="●"/>
            </a:pPr>
            <a:r>
              <a:rPr lang="en" sz="1400" b="0">
                <a:solidFill>
                  <a:srgbClr val="374D63"/>
                </a:solidFill>
              </a:rPr>
              <a:t>Ask supporters to reach out to their networks on your behalf</a:t>
            </a:r>
            <a:endParaRPr sz="1400" b="0">
              <a:solidFill>
                <a:srgbClr val="374D63"/>
              </a:solidFill>
            </a:endParaRPr>
          </a:p>
          <a:p>
            <a:pPr marL="457200" lvl="0" indent="-317500" algn="l" rtl="0">
              <a:lnSpc>
                <a:spcPct val="115000"/>
              </a:lnSpc>
              <a:spcBef>
                <a:spcPts val="0"/>
              </a:spcBef>
              <a:spcAft>
                <a:spcPts val="0"/>
              </a:spcAft>
              <a:buClr>
                <a:srgbClr val="374D63"/>
              </a:buClr>
              <a:buSzPts val="1400"/>
              <a:buChar char="●"/>
            </a:pPr>
            <a:r>
              <a:rPr lang="en" sz="1400" b="0">
                <a:solidFill>
                  <a:srgbClr val="374D63"/>
                </a:solidFill>
              </a:rPr>
              <a:t>Each fundraiser creates their own page to collect donations. Their totals roll up into your totals!</a:t>
            </a:r>
            <a:endParaRPr sz="1400" b="0">
              <a:solidFill>
                <a:srgbClr val="374D63"/>
              </a:solidFill>
            </a:endParaRPr>
          </a:p>
          <a:p>
            <a:pPr marL="457200" lvl="0" indent="-317500" algn="l" rtl="0">
              <a:lnSpc>
                <a:spcPct val="115000"/>
              </a:lnSpc>
              <a:spcBef>
                <a:spcPts val="0"/>
              </a:spcBef>
              <a:spcAft>
                <a:spcPts val="0"/>
              </a:spcAft>
              <a:buClr>
                <a:srgbClr val="374D63"/>
              </a:buClr>
              <a:buSzPts val="1400"/>
              <a:buChar char="●"/>
            </a:pPr>
            <a:r>
              <a:rPr lang="en" sz="1400" b="0">
                <a:solidFill>
                  <a:srgbClr val="374D63"/>
                </a:solidFill>
              </a:rPr>
              <a:t>Easily manage their pages</a:t>
            </a:r>
            <a:endParaRPr sz="1400" b="0">
              <a:solidFill>
                <a:srgbClr val="374D63"/>
              </a:solidFill>
            </a:endParaRPr>
          </a:p>
          <a:p>
            <a:pPr marL="457200" lvl="0" indent="-317500" algn="l" rtl="0">
              <a:lnSpc>
                <a:spcPct val="115000"/>
              </a:lnSpc>
              <a:spcBef>
                <a:spcPts val="0"/>
              </a:spcBef>
              <a:spcAft>
                <a:spcPts val="0"/>
              </a:spcAft>
              <a:buClr>
                <a:schemeClr val="dk2"/>
              </a:buClr>
              <a:buSzPts val="1400"/>
              <a:buChar char="●"/>
            </a:pPr>
            <a:r>
              <a:rPr lang="en" sz="1400">
                <a:solidFill>
                  <a:srgbClr val="374D63"/>
                </a:solidFill>
              </a:rPr>
              <a:t>Pro Tip:</a:t>
            </a:r>
            <a:r>
              <a:rPr lang="en" sz="1400" b="0">
                <a:solidFill>
                  <a:srgbClr val="374D63"/>
                </a:solidFill>
              </a:rPr>
              <a:t> Watch the</a:t>
            </a:r>
            <a:r>
              <a:rPr lang="en" sz="1400" b="0">
                <a:solidFill>
                  <a:schemeClr val="dk2"/>
                </a:solidFill>
              </a:rPr>
              <a:t> </a:t>
            </a:r>
            <a:r>
              <a:rPr lang="en" sz="1400" u="sng">
                <a:solidFill>
                  <a:schemeClr val="accent1"/>
                </a:solidFill>
                <a:hlinkClick r:id="rId3">
                  <a:extLst>
                    <a:ext uri="{A12FA001-AC4F-418D-AE19-62706E023703}">
                      <ahyp:hlinkClr xmlns:ahyp="http://schemas.microsoft.com/office/drawing/2018/hyperlinkcolor" val="tx"/>
                    </a:ext>
                  </a:extLst>
                </a:hlinkClick>
              </a:rPr>
              <a:t>Peer-to-Peer Fundraising Training Video</a:t>
            </a:r>
            <a:endParaRPr sz="1400">
              <a:solidFill>
                <a:schemeClr val="accent1"/>
              </a:solidFill>
            </a:endParaRPr>
          </a:p>
        </p:txBody>
      </p:sp>
      <p:pic>
        <p:nvPicPr>
          <p:cNvPr id="363" name="Google Shape;363;p59"/>
          <p:cNvPicPr preferRelativeResize="0"/>
          <p:nvPr/>
        </p:nvPicPr>
        <p:blipFill>
          <a:blip r:embed="rId4">
            <a:alphaModFix/>
          </a:blip>
          <a:stretch>
            <a:fillRect/>
          </a:stretch>
        </p:blipFill>
        <p:spPr>
          <a:xfrm>
            <a:off x="228150" y="453451"/>
            <a:ext cx="4613032" cy="2052599"/>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60"/>
          <p:cNvPicPr preferRelativeResize="0"/>
          <p:nvPr/>
        </p:nvPicPr>
        <p:blipFill>
          <a:blip r:embed="rId3">
            <a:alphaModFix/>
          </a:blip>
          <a:stretch>
            <a:fillRect/>
          </a:stretch>
        </p:blipFill>
        <p:spPr>
          <a:xfrm>
            <a:off x="2193800" y="381751"/>
            <a:ext cx="5854300" cy="4524800"/>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txBox="1">
            <a:spLocks noGrp="1"/>
          </p:cNvSpPr>
          <p:nvPr>
            <p:ph type="body" idx="2"/>
          </p:nvPr>
        </p:nvSpPr>
        <p:spPr>
          <a:xfrm>
            <a:off x="265500" y="1461375"/>
            <a:ext cx="4688400" cy="3334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0">
                <a:solidFill>
                  <a:srgbClr val="364D63"/>
                </a:solidFill>
              </a:rPr>
              <a:t>Have you:</a:t>
            </a:r>
            <a:endParaRPr sz="1600" b="0">
              <a:solidFill>
                <a:srgbClr val="364D63"/>
              </a:solidFill>
            </a:endParaRPr>
          </a:p>
          <a:p>
            <a:pPr marL="457200" lvl="0" indent="-330200" algn="l" rtl="0">
              <a:lnSpc>
                <a:spcPct val="115000"/>
              </a:lnSpc>
              <a:spcBef>
                <a:spcPts val="1000"/>
              </a:spcBef>
              <a:spcAft>
                <a:spcPts val="0"/>
              </a:spcAft>
              <a:buClr>
                <a:srgbClr val="364D63"/>
              </a:buClr>
              <a:buSzPts val="1600"/>
              <a:buFont typeface="Proxima Nova"/>
              <a:buChar char="●"/>
            </a:pPr>
            <a:r>
              <a:rPr lang="en" sz="1600" b="0">
                <a:solidFill>
                  <a:srgbClr val="364D63"/>
                </a:solidFill>
              </a:rPr>
              <a:t>Added your logo </a:t>
            </a:r>
            <a:r>
              <a:rPr lang="en" sz="1600">
                <a:solidFill>
                  <a:srgbClr val="364D63"/>
                </a:solidFill>
              </a:rPr>
              <a:t>and </a:t>
            </a:r>
            <a:r>
              <a:rPr lang="en" sz="1600" b="0">
                <a:solidFill>
                  <a:srgbClr val="364D63"/>
                </a:solidFill>
              </a:rPr>
              <a:t>a cover photo?</a:t>
            </a:r>
            <a:endParaRPr sz="1600" b="0">
              <a:solidFill>
                <a:srgbClr val="364D63"/>
              </a:solidFill>
            </a:endParaRPr>
          </a:p>
          <a:p>
            <a:pPr marL="457200" lvl="0" indent="-330200" algn="l" rtl="0">
              <a:lnSpc>
                <a:spcPct val="115000"/>
              </a:lnSpc>
              <a:spcBef>
                <a:spcPts val="0"/>
              </a:spcBef>
              <a:spcAft>
                <a:spcPts val="0"/>
              </a:spcAft>
              <a:buClr>
                <a:srgbClr val="364D63"/>
              </a:buClr>
              <a:buSzPts val="1600"/>
              <a:buFont typeface="Proxima Nova"/>
              <a:buChar char="●"/>
            </a:pPr>
            <a:r>
              <a:rPr lang="en" sz="1600" b="0">
                <a:solidFill>
                  <a:srgbClr val="364D63"/>
                </a:solidFill>
              </a:rPr>
              <a:t>Shared an authentic story?</a:t>
            </a:r>
            <a:endParaRPr sz="1600" b="0">
              <a:solidFill>
                <a:srgbClr val="364D63"/>
              </a:solidFill>
            </a:endParaRPr>
          </a:p>
          <a:p>
            <a:pPr marL="457200" lvl="0" indent="-330200" algn="l" rtl="0">
              <a:lnSpc>
                <a:spcPct val="115000"/>
              </a:lnSpc>
              <a:spcBef>
                <a:spcPts val="0"/>
              </a:spcBef>
              <a:spcAft>
                <a:spcPts val="0"/>
              </a:spcAft>
              <a:buClr>
                <a:srgbClr val="364D63"/>
              </a:buClr>
              <a:buSzPts val="1600"/>
              <a:buFont typeface="Proxima Nova"/>
              <a:buChar char="●"/>
            </a:pPr>
            <a:r>
              <a:rPr lang="en" sz="1600" b="0">
                <a:solidFill>
                  <a:srgbClr val="364D63"/>
                </a:solidFill>
              </a:rPr>
              <a:t>Set goals?</a:t>
            </a:r>
            <a:endParaRPr sz="1600" b="0">
              <a:solidFill>
                <a:srgbClr val="364D63"/>
              </a:solidFill>
            </a:endParaRPr>
          </a:p>
          <a:p>
            <a:pPr marL="457200" lvl="0" indent="-330200" algn="l" rtl="0">
              <a:lnSpc>
                <a:spcPct val="115000"/>
              </a:lnSpc>
              <a:spcBef>
                <a:spcPts val="0"/>
              </a:spcBef>
              <a:spcAft>
                <a:spcPts val="0"/>
              </a:spcAft>
              <a:buClr>
                <a:srgbClr val="364D63"/>
              </a:buClr>
              <a:buSzPts val="1600"/>
              <a:buFont typeface="Proxima Nova"/>
              <a:buChar char="●"/>
            </a:pPr>
            <a:r>
              <a:rPr lang="en" sz="1600" b="0">
                <a:solidFill>
                  <a:srgbClr val="364D63"/>
                </a:solidFill>
              </a:rPr>
              <a:t>Included clear calls to action?</a:t>
            </a:r>
            <a:endParaRPr sz="1600" b="0">
              <a:solidFill>
                <a:srgbClr val="364D63"/>
              </a:solidFill>
            </a:endParaRPr>
          </a:p>
          <a:p>
            <a:pPr marL="457200" lvl="0" indent="-330200" algn="l" rtl="0">
              <a:lnSpc>
                <a:spcPct val="115000"/>
              </a:lnSpc>
              <a:spcBef>
                <a:spcPts val="0"/>
              </a:spcBef>
              <a:spcAft>
                <a:spcPts val="0"/>
              </a:spcAft>
              <a:buClr>
                <a:srgbClr val="364D63"/>
              </a:buClr>
              <a:buSzPts val="1600"/>
              <a:buFont typeface="Proxima Nova"/>
              <a:buChar char="●"/>
            </a:pPr>
            <a:r>
              <a:rPr lang="en" sz="1600" b="0">
                <a:solidFill>
                  <a:srgbClr val="364D63"/>
                </a:solidFill>
              </a:rPr>
              <a:t>Featured visual content?</a:t>
            </a:r>
            <a:endParaRPr sz="1600" b="0">
              <a:solidFill>
                <a:srgbClr val="364D63"/>
              </a:solidFill>
            </a:endParaRPr>
          </a:p>
          <a:p>
            <a:pPr marL="457200" lvl="0" indent="-330200" algn="l" rtl="0">
              <a:lnSpc>
                <a:spcPct val="115000"/>
              </a:lnSpc>
              <a:spcBef>
                <a:spcPts val="0"/>
              </a:spcBef>
              <a:spcAft>
                <a:spcPts val="0"/>
              </a:spcAft>
              <a:buClr>
                <a:srgbClr val="364D63"/>
              </a:buClr>
              <a:buSzPts val="1600"/>
              <a:buFont typeface="Proxima Nova"/>
              <a:buChar char="●"/>
            </a:pPr>
            <a:r>
              <a:rPr lang="en" sz="1600" b="0">
                <a:solidFill>
                  <a:srgbClr val="364D63"/>
                </a:solidFill>
              </a:rPr>
              <a:t>Highlighted donation levels?</a:t>
            </a:r>
            <a:endParaRPr sz="1600" b="0">
              <a:solidFill>
                <a:srgbClr val="364D63"/>
              </a:solidFill>
            </a:endParaRPr>
          </a:p>
          <a:p>
            <a:pPr marL="457200" lvl="0" indent="-330200" algn="l" rtl="0">
              <a:lnSpc>
                <a:spcPct val="115000"/>
              </a:lnSpc>
              <a:spcBef>
                <a:spcPts val="0"/>
              </a:spcBef>
              <a:spcAft>
                <a:spcPts val="1000"/>
              </a:spcAft>
              <a:buClr>
                <a:srgbClr val="364D63"/>
              </a:buClr>
              <a:buSzPts val="1600"/>
              <a:buFont typeface="Montserrat"/>
              <a:buChar char="●"/>
            </a:pPr>
            <a:r>
              <a:rPr lang="en" sz="1600" b="0"/>
              <a:t>Invited your fundraisers?</a:t>
            </a:r>
            <a:endParaRPr sz="1600">
              <a:solidFill>
                <a:srgbClr val="364D63"/>
              </a:solidFill>
            </a:endParaRPr>
          </a:p>
        </p:txBody>
      </p:sp>
      <p:pic>
        <p:nvPicPr>
          <p:cNvPr id="166" name="Google Shape;166;p31"/>
          <p:cNvPicPr preferRelativeResize="0"/>
          <p:nvPr/>
        </p:nvPicPr>
        <p:blipFill rotWithShape="1">
          <a:blip r:embed="rId3">
            <a:alphaModFix/>
          </a:blip>
          <a:srcRect t="3241"/>
          <a:stretch/>
        </p:blipFill>
        <p:spPr>
          <a:xfrm>
            <a:off x="4953900" y="1683337"/>
            <a:ext cx="3863925" cy="2783025"/>
          </a:xfrm>
          <a:prstGeom prst="rect">
            <a:avLst/>
          </a:prstGeom>
          <a:noFill/>
          <a:ln w="9525" cap="flat" cmpd="sng">
            <a:solidFill>
              <a:srgbClr val="6D6D6D"/>
            </a:solidFill>
            <a:prstDash val="solid"/>
            <a:round/>
            <a:headEnd type="none" w="sm" len="sm"/>
            <a:tailEnd type="none" w="sm" len="sm"/>
          </a:ln>
        </p:spPr>
      </p:pic>
      <p:sp>
        <p:nvSpPr>
          <p:cNvPr id="167" name="Google Shape;167;p31"/>
          <p:cNvSpPr txBox="1">
            <a:spLocks noGrp="1"/>
          </p:cNvSpPr>
          <p:nvPr>
            <p:ph type="title"/>
          </p:nvPr>
        </p:nvSpPr>
        <p:spPr>
          <a:xfrm>
            <a:off x="229500" y="709150"/>
            <a:ext cx="8238900" cy="901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Clr>
                <a:schemeClr val="dk1"/>
              </a:buClr>
              <a:buSzPts val="990"/>
              <a:buFont typeface="Arial"/>
              <a:buNone/>
            </a:pPr>
            <a:r>
              <a:rPr lang="en" sz="4600"/>
              <a:t>Is Your Profile Complete?</a:t>
            </a:r>
            <a:endParaRPr sz="4600"/>
          </a:p>
          <a:p>
            <a:pPr marL="0" lvl="0" indent="0" algn="l" rtl="0">
              <a:spcBef>
                <a:spcPts val="0"/>
              </a:spcBef>
              <a:spcAft>
                <a:spcPts val="0"/>
              </a:spcAft>
              <a:buNone/>
            </a:pPr>
            <a:endParaRPr/>
          </a:p>
        </p:txBody>
      </p:sp>
    </p:spTree>
    <p:extLst>
      <p:ext uri="{BB962C8B-B14F-4D97-AF65-F5344CB8AC3E}">
        <p14:creationId xmlns:p14="http://schemas.microsoft.com/office/powerpoint/2010/main" val="2076094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2"/>
          <p:cNvSpPr txBox="1">
            <a:spLocks noGrp="1"/>
          </p:cNvSpPr>
          <p:nvPr>
            <p:ph type="title"/>
          </p:nvPr>
        </p:nvSpPr>
        <p:spPr>
          <a:xfrm>
            <a:off x="311700" y="154525"/>
            <a:ext cx="8520600" cy="107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4500"/>
              <a:t>Key Dashboard Tools</a:t>
            </a:r>
            <a:endParaRPr sz="4500"/>
          </a:p>
        </p:txBody>
      </p:sp>
      <p:pic>
        <p:nvPicPr>
          <p:cNvPr id="381" name="Google Shape;381;p62"/>
          <p:cNvPicPr preferRelativeResize="0"/>
          <p:nvPr/>
        </p:nvPicPr>
        <p:blipFill>
          <a:blip r:embed="rId3">
            <a:alphaModFix/>
          </a:blip>
          <a:stretch>
            <a:fillRect/>
          </a:stretch>
        </p:blipFill>
        <p:spPr>
          <a:xfrm>
            <a:off x="1537000" y="1037500"/>
            <a:ext cx="6070000" cy="3506550"/>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63"/>
          <p:cNvSpPr txBox="1">
            <a:spLocks noGrp="1"/>
          </p:cNvSpPr>
          <p:nvPr>
            <p:ph type="title"/>
          </p:nvPr>
        </p:nvSpPr>
        <p:spPr>
          <a:xfrm>
            <a:off x="311700" y="154525"/>
            <a:ext cx="5178000" cy="191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4600"/>
              <a:t>Share Your Profile</a:t>
            </a:r>
            <a:endParaRPr sz="4600"/>
          </a:p>
        </p:txBody>
      </p:sp>
      <p:sp>
        <p:nvSpPr>
          <p:cNvPr id="387" name="Google Shape;387;p63"/>
          <p:cNvSpPr txBox="1">
            <a:spLocks noGrp="1"/>
          </p:cNvSpPr>
          <p:nvPr>
            <p:ph type="body" idx="1"/>
          </p:nvPr>
        </p:nvSpPr>
        <p:spPr>
          <a:xfrm>
            <a:off x="311700" y="1694825"/>
            <a:ext cx="4260300" cy="1622700"/>
          </a:xfrm>
          <a:prstGeom prst="rect">
            <a:avLst/>
          </a:prstGeom>
        </p:spPr>
        <p:txBody>
          <a:bodyPr spcFirstLastPara="1" wrap="square" lIns="91425" tIns="91425" rIns="91425" bIns="91425" anchor="t" anchorCtr="0">
            <a:normAutofit/>
          </a:bodyPr>
          <a:lstStyle/>
          <a:p>
            <a:pPr marL="457200" lvl="0" indent="-317500" algn="l" rtl="0">
              <a:lnSpc>
                <a:spcPct val="150000"/>
              </a:lnSpc>
              <a:spcBef>
                <a:spcPts val="0"/>
              </a:spcBef>
              <a:spcAft>
                <a:spcPts val="0"/>
              </a:spcAft>
              <a:buClr>
                <a:srgbClr val="374D63"/>
              </a:buClr>
              <a:buSzPts val="1400"/>
              <a:buChar char="●"/>
            </a:pPr>
            <a:r>
              <a:rPr lang="en" b="0">
                <a:solidFill>
                  <a:srgbClr val="374D63"/>
                </a:solidFill>
              </a:rPr>
              <a:t>Preview your profile along the way</a:t>
            </a:r>
            <a:endParaRPr b="0">
              <a:solidFill>
                <a:srgbClr val="374D63"/>
              </a:solidFill>
            </a:endParaRPr>
          </a:p>
          <a:p>
            <a:pPr marL="457200" lvl="0" indent="-317500" algn="l" rtl="0">
              <a:lnSpc>
                <a:spcPct val="150000"/>
              </a:lnSpc>
              <a:spcBef>
                <a:spcPts val="0"/>
              </a:spcBef>
              <a:spcAft>
                <a:spcPts val="0"/>
              </a:spcAft>
              <a:buClr>
                <a:srgbClr val="374D63"/>
              </a:buClr>
              <a:buSzPts val="1400"/>
              <a:buChar char="●"/>
            </a:pPr>
            <a:r>
              <a:rPr lang="en" b="0">
                <a:solidFill>
                  <a:srgbClr val="374D63"/>
                </a:solidFill>
              </a:rPr>
              <a:t>Share this link with your supporters</a:t>
            </a:r>
            <a:endParaRPr b="0">
              <a:solidFill>
                <a:srgbClr val="374D63"/>
              </a:solidFill>
            </a:endParaRPr>
          </a:p>
          <a:p>
            <a:pPr marL="457200" lvl="0" indent="-317500" algn="l" rtl="0">
              <a:lnSpc>
                <a:spcPct val="150000"/>
              </a:lnSpc>
              <a:spcBef>
                <a:spcPts val="0"/>
              </a:spcBef>
              <a:spcAft>
                <a:spcPts val="0"/>
              </a:spcAft>
              <a:buClr>
                <a:srgbClr val="374D63"/>
              </a:buClr>
              <a:buSzPts val="1400"/>
              <a:buChar char="●"/>
            </a:pPr>
            <a:r>
              <a:rPr lang="en" b="0">
                <a:solidFill>
                  <a:srgbClr val="374D63"/>
                </a:solidFill>
              </a:rPr>
              <a:t>Post directly to Twitter and Facebook from your dashboard</a:t>
            </a:r>
            <a:endParaRPr b="0">
              <a:solidFill>
                <a:srgbClr val="374D63"/>
              </a:solidFill>
            </a:endParaRPr>
          </a:p>
        </p:txBody>
      </p:sp>
      <p:pic>
        <p:nvPicPr>
          <p:cNvPr id="388" name="Google Shape;388;p63"/>
          <p:cNvPicPr preferRelativeResize="0"/>
          <p:nvPr/>
        </p:nvPicPr>
        <p:blipFill>
          <a:blip r:embed="rId3">
            <a:alphaModFix/>
          </a:blip>
          <a:stretch>
            <a:fillRect/>
          </a:stretch>
        </p:blipFill>
        <p:spPr>
          <a:xfrm>
            <a:off x="4715199" y="403091"/>
            <a:ext cx="3943600" cy="4435610"/>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2"/>
          <p:cNvSpPr txBox="1">
            <a:spLocks noGrp="1"/>
          </p:cNvSpPr>
          <p:nvPr>
            <p:ph type="title"/>
          </p:nvPr>
        </p:nvSpPr>
        <p:spPr>
          <a:xfrm>
            <a:off x="311700" y="154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Will You Get Your Donations?</a:t>
            </a:r>
            <a:endParaRPr/>
          </a:p>
        </p:txBody>
      </p:sp>
      <p:sp>
        <p:nvSpPr>
          <p:cNvPr id="236" name="Google Shape;236;p42"/>
          <p:cNvSpPr txBox="1"/>
          <p:nvPr/>
        </p:nvSpPr>
        <p:spPr>
          <a:xfrm>
            <a:off x="4542125" y="1633150"/>
            <a:ext cx="4506900" cy="2400627"/>
          </a:xfrm>
          <a:prstGeom prst="rect">
            <a:avLst/>
          </a:prstGeom>
          <a:noFill/>
          <a:ln>
            <a:noFill/>
          </a:ln>
        </p:spPr>
        <p:txBody>
          <a:bodyPr spcFirstLastPara="1" wrap="square" lIns="91425" tIns="91425" rIns="91425" bIns="91425" anchor="t" anchorCtr="0">
            <a:spAutoFit/>
          </a:bodyPr>
          <a:lstStyle/>
          <a:p>
            <a:pPr marL="457200" indent="-330200">
              <a:lnSpc>
                <a:spcPct val="150000"/>
              </a:lnSpc>
              <a:buClr>
                <a:srgbClr val="364D63"/>
              </a:buClr>
              <a:buSzPts val="1600"/>
              <a:buFont typeface="Montserrat"/>
              <a:buChar char="●"/>
            </a:pPr>
            <a:r>
              <a:rPr lang="en" sz="1600">
                <a:solidFill>
                  <a:srgbClr val="364D63"/>
                </a:solidFill>
                <a:latin typeface="Montserrat"/>
                <a:ea typeface="Montserrat"/>
                <a:cs typeface="Montserrat"/>
                <a:sym typeface="Montserrat"/>
              </a:rPr>
              <a:t>The Greater Green Bay Community Foundation will disperse your funds after donations close on Feb 22 at noon CT</a:t>
            </a:r>
            <a:endParaRPr lang="en-US" sz="1600">
              <a:solidFill>
                <a:srgbClr val="364D63"/>
              </a:solidFill>
              <a:latin typeface="Montserrat"/>
              <a:ea typeface="Montserrat"/>
              <a:cs typeface="Montserrat"/>
            </a:endParaRPr>
          </a:p>
          <a:p>
            <a:pPr marL="457200" lvl="0" indent="-330200" algn="l" rtl="0">
              <a:lnSpc>
                <a:spcPct val="150000"/>
              </a:lnSpc>
              <a:spcBef>
                <a:spcPts val="0"/>
              </a:spcBef>
              <a:spcAft>
                <a:spcPts val="0"/>
              </a:spcAft>
              <a:buClr>
                <a:srgbClr val="364D63"/>
              </a:buClr>
              <a:buSzPts val="1600"/>
              <a:buFont typeface="Montserrat"/>
              <a:buChar char="●"/>
            </a:pPr>
            <a:r>
              <a:rPr lang="en" sz="1600">
                <a:solidFill>
                  <a:srgbClr val="364D63"/>
                </a:solidFill>
                <a:latin typeface="Montserrat"/>
                <a:ea typeface="Montserrat"/>
                <a:cs typeface="Montserrat"/>
                <a:sym typeface="Montserrat"/>
              </a:rPr>
              <a:t>Reference your Financials report to reconcile deposits!</a:t>
            </a:r>
            <a:endParaRPr sz="1600">
              <a:solidFill>
                <a:srgbClr val="364D63"/>
              </a:solidFill>
              <a:latin typeface="Montserrat"/>
              <a:ea typeface="Montserrat"/>
              <a:cs typeface="Montserrat"/>
              <a:sym typeface="Montserrat"/>
            </a:endParaRPr>
          </a:p>
        </p:txBody>
      </p:sp>
      <p:pic>
        <p:nvPicPr>
          <p:cNvPr id="237" name="Google Shape;237;p42"/>
          <p:cNvPicPr preferRelativeResize="0"/>
          <p:nvPr/>
        </p:nvPicPr>
        <p:blipFill rotWithShape="1">
          <a:blip r:embed="rId3">
            <a:alphaModFix/>
          </a:blip>
          <a:srcRect/>
          <a:stretch/>
        </p:blipFill>
        <p:spPr>
          <a:xfrm>
            <a:off x="975850" y="1633150"/>
            <a:ext cx="3189575" cy="3189575"/>
          </a:xfrm>
          <a:prstGeom prst="rect">
            <a:avLst/>
          </a:prstGeom>
          <a:noFill/>
          <a:ln>
            <a:noFill/>
          </a:ln>
        </p:spPr>
      </p:pic>
    </p:spTree>
    <p:extLst>
      <p:ext uri="{BB962C8B-B14F-4D97-AF65-F5344CB8AC3E}">
        <p14:creationId xmlns:p14="http://schemas.microsoft.com/office/powerpoint/2010/main" val="557583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5"/>
          <p:cNvSpPr txBox="1">
            <a:spLocks noGrp="1"/>
          </p:cNvSpPr>
          <p:nvPr>
            <p:ph type="title"/>
          </p:nvPr>
        </p:nvSpPr>
        <p:spPr>
          <a:xfrm>
            <a:off x="311700" y="154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600"/>
              <a:t>Meet the Team</a:t>
            </a:r>
            <a:endParaRPr sz="4600"/>
          </a:p>
        </p:txBody>
      </p:sp>
      <p:sp>
        <p:nvSpPr>
          <p:cNvPr id="113" name="Google Shape;113;p25"/>
          <p:cNvSpPr txBox="1"/>
          <p:nvPr/>
        </p:nvSpPr>
        <p:spPr>
          <a:xfrm>
            <a:off x="310070" y="3220715"/>
            <a:ext cx="3551802" cy="738633"/>
          </a:xfrm>
          <a:prstGeom prst="rect">
            <a:avLst/>
          </a:prstGeom>
          <a:noFill/>
          <a:ln>
            <a:noFill/>
          </a:ln>
        </p:spPr>
        <p:txBody>
          <a:bodyPr spcFirstLastPara="1" wrap="square" lIns="91425" tIns="91425" rIns="91425" bIns="91425" anchor="t" anchorCtr="0">
            <a:spAutoFit/>
          </a:bodyPr>
          <a:lstStyle/>
          <a:p>
            <a:pPr algn="ctr"/>
            <a:r>
              <a:rPr lang="en" sz="1800" b="1">
                <a:solidFill>
                  <a:srgbClr val="364D63"/>
                </a:solidFill>
                <a:latin typeface="Montserrat"/>
                <a:sym typeface="Montserrat"/>
              </a:rPr>
              <a:t>Claire Ripley</a:t>
            </a:r>
            <a:endParaRPr lang="en-US"/>
          </a:p>
          <a:p>
            <a:pPr algn="ctr"/>
            <a:r>
              <a:rPr lang="en" sz="1800" b="1">
                <a:solidFill>
                  <a:srgbClr val="364D63"/>
                </a:solidFill>
                <a:latin typeface="Montserrat"/>
              </a:rPr>
              <a:t>Onboarding Consultant</a:t>
            </a:r>
          </a:p>
        </p:txBody>
      </p:sp>
      <p:pic>
        <p:nvPicPr>
          <p:cNvPr id="2" name="Picture 1" descr="A person with red hair and red lipstick smiling&#10;&#10;Description automatically generated">
            <a:extLst>
              <a:ext uri="{FF2B5EF4-FFF2-40B4-BE49-F238E27FC236}">
                <a16:creationId xmlns:a16="http://schemas.microsoft.com/office/drawing/2014/main" id="{21A25643-8B3D-FEDF-3A49-ABD14ECCF333}"/>
              </a:ext>
            </a:extLst>
          </p:cNvPr>
          <p:cNvPicPr>
            <a:picLocks noChangeAspect="1"/>
          </p:cNvPicPr>
          <p:nvPr/>
        </p:nvPicPr>
        <p:blipFill>
          <a:blip r:embed="rId3"/>
          <a:stretch>
            <a:fillRect/>
          </a:stretch>
        </p:blipFill>
        <p:spPr>
          <a:xfrm>
            <a:off x="1187172" y="954889"/>
            <a:ext cx="1896319" cy="1896319"/>
          </a:xfrm>
          <a:prstGeom prst="rect">
            <a:avLst/>
          </a:prstGeom>
        </p:spPr>
      </p:pic>
      <p:sp>
        <p:nvSpPr>
          <p:cNvPr id="4" name="Google Shape;113;p25">
            <a:extLst>
              <a:ext uri="{FF2B5EF4-FFF2-40B4-BE49-F238E27FC236}">
                <a16:creationId xmlns:a16="http://schemas.microsoft.com/office/drawing/2014/main" id="{AED74355-3042-DADE-3BCF-F2F6329023AA}"/>
              </a:ext>
            </a:extLst>
          </p:cNvPr>
          <p:cNvSpPr txBox="1"/>
          <p:nvPr/>
        </p:nvSpPr>
        <p:spPr>
          <a:xfrm>
            <a:off x="4930561" y="3222447"/>
            <a:ext cx="3551802" cy="738633"/>
          </a:xfrm>
          <a:prstGeom prst="rect">
            <a:avLst/>
          </a:prstGeom>
          <a:noFill/>
          <a:ln>
            <a:noFill/>
          </a:ln>
        </p:spPr>
        <p:txBody>
          <a:bodyPr spcFirstLastPara="1" wrap="square" lIns="91425" tIns="91425" rIns="91425" bIns="91425" anchor="t" anchorCtr="0">
            <a:spAutoFit/>
          </a:bodyPr>
          <a:lstStyle/>
          <a:p>
            <a:pPr algn="ctr"/>
            <a:r>
              <a:rPr lang="en" sz="1800" b="1" dirty="0">
                <a:solidFill>
                  <a:srgbClr val="364D63"/>
                </a:solidFill>
                <a:latin typeface="Montserrat"/>
                <a:sym typeface="Montserrat"/>
              </a:rPr>
              <a:t>Cameron Navarro</a:t>
            </a:r>
            <a:endParaRPr lang="en-US" dirty="0"/>
          </a:p>
          <a:p>
            <a:pPr algn="ctr"/>
            <a:r>
              <a:rPr lang="en" sz="1800" b="1" dirty="0">
                <a:solidFill>
                  <a:srgbClr val="364D63"/>
                </a:solidFill>
                <a:latin typeface="Montserrat"/>
              </a:rPr>
              <a:t>Onboarding Consultant</a:t>
            </a:r>
          </a:p>
        </p:txBody>
      </p:sp>
      <p:pic>
        <p:nvPicPr>
          <p:cNvPr id="5" name="Picture 4" descr="Profile photo for Cameron Navarro">
            <a:extLst>
              <a:ext uri="{FF2B5EF4-FFF2-40B4-BE49-F238E27FC236}">
                <a16:creationId xmlns:a16="http://schemas.microsoft.com/office/drawing/2014/main" id="{A8DE1571-A9FA-88CE-8084-3941B41AFFD9}"/>
              </a:ext>
            </a:extLst>
          </p:cNvPr>
          <p:cNvPicPr>
            <a:picLocks noChangeAspect="1"/>
          </p:cNvPicPr>
          <p:nvPr/>
        </p:nvPicPr>
        <p:blipFill>
          <a:blip r:embed="rId4"/>
          <a:stretch>
            <a:fillRect/>
          </a:stretch>
        </p:blipFill>
        <p:spPr>
          <a:xfrm>
            <a:off x="5756563" y="950769"/>
            <a:ext cx="1906732" cy="190153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3"/>
          <p:cNvSpPr txBox="1"/>
          <p:nvPr/>
        </p:nvSpPr>
        <p:spPr>
          <a:xfrm>
            <a:off x="220150" y="127125"/>
            <a:ext cx="81591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600" b="1">
                <a:solidFill>
                  <a:schemeClr val="accent1"/>
                </a:solidFill>
                <a:latin typeface="Montserrat"/>
                <a:ea typeface="Montserrat"/>
                <a:cs typeface="Montserrat"/>
                <a:sym typeface="Montserrat"/>
              </a:rPr>
              <a:t>Finding Your Donor Data</a:t>
            </a:r>
            <a:endParaRPr/>
          </a:p>
        </p:txBody>
      </p:sp>
      <p:pic>
        <p:nvPicPr>
          <p:cNvPr id="243" name="Google Shape;243;p43"/>
          <p:cNvPicPr preferRelativeResize="0"/>
          <p:nvPr/>
        </p:nvPicPr>
        <p:blipFill>
          <a:blip r:embed="rId3">
            <a:alphaModFix/>
          </a:blip>
          <a:stretch>
            <a:fillRect/>
          </a:stretch>
        </p:blipFill>
        <p:spPr>
          <a:xfrm>
            <a:off x="2482912" y="1019925"/>
            <a:ext cx="3633576" cy="3628350"/>
          </a:xfrm>
          <a:prstGeom prst="rect">
            <a:avLst/>
          </a:prstGeom>
          <a:noFill/>
          <a:ln w="9525" cap="flat" cmpd="sng">
            <a:solidFill>
              <a:srgbClr val="737373"/>
            </a:solidFill>
            <a:prstDash val="solid"/>
            <a:round/>
            <a:headEnd type="none" w="sm" len="sm"/>
            <a:tailEnd type="none" w="sm" len="sm"/>
          </a:ln>
        </p:spPr>
      </p:pic>
    </p:spTree>
    <p:extLst>
      <p:ext uri="{BB962C8B-B14F-4D97-AF65-F5344CB8AC3E}">
        <p14:creationId xmlns:p14="http://schemas.microsoft.com/office/powerpoint/2010/main" val="3659326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4"/>
          <p:cNvSpPr txBox="1"/>
          <p:nvPr/>
        </p:nvSpPr>
        <p:spPr>
          <a:xfrm>
            <a:off x="220150" y="127125"/>
            <a:ext cx="81591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600" b="1">
                <a:solidFill>
                  <a:schemeClr val="accent1"/>
                </a:solidFill>
                <a:latin typeface="Montserrat"/>
                <a:ea typeface="Montserrat"/>
                <a:cs typeface="Montserrat"/>
                <a:sym typeface="Montserrat"/>
              </a:rPr>
              <a:t>Filtering Your Data</a:t>
            </a:r>
            <a:endParaRPr/>
          </a:p>
        </p:txBody>
      </p:sp>
      <p:pic>
        <p:nvPicPr>
          <p:cNvPr id="249" name="Google Shape;249;p44"/>
          <p:cNvPicPr preferRelativeResize="0"/>
          <p:nvPr/>
        </p:nvPicPr>
        <p:blipFill rotWithShape="1">
          <a:blip r:embed="rId3">
            <a:alphaModFix/>
          </a:blip>
          <a:srcRect t="13688"/>
          <a:stretch/>
        </p:blipFill>
        <p:spPr>
          <a:xfrm>
            <a:off x="1128625" y="1159663"/>
            <a:ext cx="6886750" cy="2824175"/>
          </a:xfrm>
          <a:prstGeom prst="rect">
            <a:avLst/>
          </a:prstGeom>
          <a:noFill/>
          <a:ln w="9525" cap="flat" cmpd="sng">
            <a:solidFill>
              <a:srgbClr val="737373"/>
            </a:solidFill>
            <a:prstDash val="solid"/>
            <a:round/>
            <a:headEnd type="none" w="sm" len="sm"/>
            <a:tailEnd type="none" w="sm" len="sm"/>
          </a:ln>
        </p:spPr>
      </p:pic>
    </p:spTree>
    <p:extLst>
      <p:ext uri="{BB962C8B-B14F-4D97-AF65-F5344CB8AC3E}">
        <p14:creationId xmlns:p14="http://schemas.microsoft.com/office/powerpoint/2010/main" val="3401034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5"/>
          <p:cNvSpPr txBox="1">
            <a:spLocks noGrp="1"/>
          </p:cNvSpPr>
          <p:nvPr>
            <p:ph type="title"/>
          </p:nvPr>
        </p:nvSpPr>
        <p:spPr>
          <a:xfrm>
            <a:off x="219575" y="667700"/>
            <a:ext cx="7869900" cy="99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600"/>
              <a:t>Exporting Your Donor Data</a:t>
            </a:r>
            <a:endParaRPr sz="4600"/>
          </a:p>
        </p:txBody>
      </p:sp>
      <p:pic>
        <p:nvPicPr>
          <p:cNvPr id="255" name="Google Shape;255;p45"/>
          <p:cNvPicPr preferRelativeResize="0"/>
          <p:nvPr/>
        </p:nvPicPr>
        <p:blipFill>
          <a:blip r:embed="rId3">
            <a:alphaModFix/>
          </a:blip>
          <a:stretch>
            <a:fillRect/>
          </a:stretch>
        </p:blipFill>
        <p:spPr>
          <a:xfrm>
            <a:off x="2082749" y="1660400"/>
            <a:ext cx="4978500" cy="2970575"/>
          </a:xfrm>
          <a:prstGeom prst="rect">
            <a:avLst/>
          </a:prstGeom>
          <a:noFill/>
          <a:ln w="9525" cap="flat" cmpd="sng">
            <a:solidFill>
              <a:srgbClr val="737373"/>
            </a:solidFill>
            <a:prstDash val="solid"/>
            <a:round/>
            <a:headEnd type="none" w="sm" len="sm"/>
            <a:tailEnd type="none" w="sm" len="sm"/>
          </a:ln>
        </p:spPr>
      </p:pic>
    </p:spTree>
    <p:extLst>
      <p:ext uri="{BB962C8B-B14F-4D97-AF65-F5344CB8AC3E}">
        <p14:creationId xmlns:p14="http://schemas.microsoft.com/office/powerpoint/2010/main" val="1339386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6"/>
          <p:cNvSpPr txBox="1">
            <a:spLocks noGrp="1"/>
          </p:cNvSpPr>
          <p:nvPr>
            <p:ph type="title"/>
          </p:nvPr>
        </p:nvSpPr>
        <p:spPr>
          <a:xfrm>
            <a:off x="311700" y="154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Reconciliation</a:t>
            </a:r>
            <a:endParaRPr/>
          </a:p>
        </p:txBody>
      </p:sp>
      <p:sp>
        <p:nvSpPr>
          <p:cNvPr id="261" name="Google Shape;261;p46"/>
          <p:cNvSpPr txBox="1"/>
          <p:nvPr/>
        </p:nvSpPr>
        <p:spPr>
          <a:xfrm>
            <a:off x="407175" y="1414275"/>
            <a:ext cx="3268500" cy="27975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364D63"/>
              </a:buClr>
              <a:buSzPts val="1400"/>
              <a:buFont typeface="Montserrat"/>
              <a:buChar char="●"/>
            </a:pPr>
            <a:r>
              <a:rPr lang="en">
                <a:solidFill>
                  <a:srgbClr val="364D63"/>
                </a:solidFill>
                <a:latin typeface="Montserrat"/>
                <a:ea typeface="Montserrat"/>
                <a:cs typeface="Montserrat"/>
                <a:sym typeface="Montserrat"/>
              </a:rPr>
              <a:t>The Financials reporting dashboard allows you to view your balance and donations from an accounting perspective</a:t>
            </a:r>
            <a:endParaRPr>
              <a:solidFill>
                <a:srgbClr val="364D63"/>
              </a:solidFill>
              <a:latin typeface="Montserrat"/>
              <a:ea typeface="Montserrat"/>
              <a:cs typeface="Montserrat"/>
              <a:sym typeface="Montserrat"/>
            </a:endParaRPr>
          </a:p>
          <a:p>
            <a:pPr marL="457200" lvl="0" indent="-317500" algn="l" rtl="0">
              <a:lnSpc>
                <a:spcPct val="150000"/>
              </a:lnSpc>
              <a:spcBef>
                <a:spcPts val="0"/>
              </a:spcBef>
              <a:spcAft>
                <a:spcPts val="0"/>
              </a:spcAft>
              <a:buClr>
                <a:srgbClr val="364D63"/>
              </a:buClr>
              <a:buSzPts val="1400"/>
              <a:buFont typeface="Montserrat"/>
              <a:buChar char="●"/>
            </a:pPr>
            <a:r>
              <a:rPr lang="en">
                <a:solidFill>
                  <a:srgbClr val="364D63"/>
                </a:solidFill>
                <a:latin typeface="Montserrat"/>
                <a:ea typeface="Montserrat"/>
                <a:cs typeface="Montserrat"/>
                <a:sym typeface="Montserrat"/>
              </a:rPr>
              <a:t>Match each online gift to a deposit</a:t>
            </a:r>
            <a:endParaRPr b="1">
              <a:solidFill>
                <a:srgbClr val="364D63"/>
              </a:solidFill>
              <a:latin typeface="Montserrat"/>
              <a:ea typeface="Montserrat"/>
              <a:cs typeface="Montserrat"/>
              <a:sym typeface="Montserrat"/>
            </a:endParaRPr>
          </a:p>
        </p:txBody>
      </p:sp>
      <p:sp>
        <p:nvSpPr>
          <p:cNvPr id="262" name="Google Shape;262;p46"/>
          <p:cNvSpPr/>
          <p:nvPr/>
        </p:nvSpPr>
        <p:spPr>
          <a:xfrm>
            <a:off x="7446050" y="2665875"/>
            <a:ext cx="807900" cy="619500"/>
          </a:xfrm>
          <a:prstGeom prst="rect">
            <a:avLst/>
          </a:prstGeom>
          <a:solidFill>
            <a:srgbClr val="F9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3" name="Google Shape;263;p46"/>
          <p:cNvPicPr preferRelativeResize="0"/>
          <p:nvPr/>
        </p:nvPicPr>
        <p:blipFill>
          <a:blip r:embed="rId3">
            <a:alphaModFix/>
          </a:blip>
          <a:stretch>
            <a:fillRect/>
          </a:stretch>
        </p:blipFill>
        <p:spPr>
          <a:xfrm>
            <a:off x="3675675" y="1418925"/>
            <a:ext cx="5250901" cy="3113403"/>
          </a:xfrm>
          <a:prstGeom prst="rect">
            <a:avLst/>
          </a:prstGeom>
          <a:noFill/>
          <a:ln w="38100" cap="flat" cmpd="sng">
            <a:solidFill>
              <a:srgbClr val="EEEEEE"/>
            </a:solidFill>
            <a:prstDash val="solid"/>
            <a:round/>
            <a:headEnd type="none" w="sm" len="sm"/>
            <a:tailEnd type="none" w="sm" len="sm"/>
          </a:ln>
        </p:spPr>
      </p:pic>
    </p:spTree>
    <p:extLst>
      <p:ext uri="{BB962C8B-B14F-4D97-AF65-F5344CB8AC3E}">
        <p14:creationId xmlns:p14="http://schemas.microsoft.com/office/powerpoint/2010/main" val="3674911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5"/>
          <p:cNvSpPr txBox="1">
            <a:spLocks noGrp="1"/>
          </p:cNvSpPr>
          <p:nvPr>
            <p:ph type="title"/>
          </p:nvPr>
        </p:nvSpPr>
        <p:spPr>
          <a:xfrm>
            <a:off x="490250" y="80200"/>
            <a:ext cx="6367800" cy="1960500"/>
          </a:xfrm>
          <a:prstGeom prst="rect">
            <a:avLst/>
          </a:prstGeom>
        </p:spPr>
        <p:txBody>
          <a:bodyPr spcFirstLastPara="1" wrap="square" lIns="91425" tIns="91425" rIns="91425" bIns="91425" anchor="ctr" anchorCtr="0">
            <a:normAutofit/>
          </a:bodyPr>
          <a:lstStyle/>
          <a:p>
            <a:r>
              <a:rPr lang="en" dirty="0"/>
              <a:t>Peer to Peer</a:t>
            </a:r>
            <a:endParaRPr dirty="0"/>
          </a:p>
        </p:txBody>
      </p:sp>
      <p:pic>
        <p:nvPicPr>
          <p:cNvPr id="399" name="Google Shape;399;p65"/>
          <p:cNvPicPr preferRelativeResize="0"/>
          <p:nvPr/>
        </p:nvPicPr>
        <p:blipFill>
          <a:blip r:embed="rId3">
            <a:alphaModFix/>
          </a:blip>
          <a:stretch>
            <a:fillRect/>
          </a:stretch>
        </p:blipFill>
        <p:spPr>
          <a:xfrm>
            <a:off x="4806650" y="796850"/>
            <a:ext cx="3952824" cy="39528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9"/>
          <p:cNvSpPr txBox="1">
            <a:spLocks noGrp="1"/>
          </p:cNvSpPr>
          <p:nvPr>
            <p:ph type="title" idx="4294967295"/>
          </p:nvPr>
        </p:nvSpPr>
        <p:spPr>
          <a:xfrm>
            <a:off x="311700" y="154525"/>
            <a:ext cx="8520600" cy="572700"/>
          </a:xfrm>
          <a:prstGeom prst="rect">
            <a:avLst/>
          </a:prstGeom>
        </p:spPr>
        <p:txBody>
          <a:bodyPr spcFirstLastPara="1" wrap="square" lIns="91425" tIns="91425" rIns="91425" bIns="91425" anchor="t" anchorCtr="0">
            <a:noAutofit/>
          </a:bodyPr>
          <a:lstStyle/>
          <a:p>
            <a:r>
              <a:rPr lang="en" sz="4600" dirty="0"/>
              <a:t>What is Peer to Peer?</a:t>
            </a:r>
            <a:endParaRPr sz="4600" dirty="0"/>
          </a:p>
        </p:txBody>
      </p:sp>
      <p:sp>
        <p:nvSpPr>
          <p:cNvPr id="153" name="Google Shape;153;p29"/>
          <p:cNvSpPr txBox="1"/>
          <p:nvPr/>
        </p:nvSpPr>
        <p:spPr>
          <a:xfrm>
            <a:off x="235500" y="1386700"/>
            <a:ext cx="4738200" cy="2823000"/>
          </a:xfrm>
          <a:prstGeom prst="rect">
            <a:avLst/>
          </a:prstGeom>
          <a:noFill/>
          <a:ln>
            <a:noFill/>
          </a:ln>
        </p:spPr>
        <p:txBody>
          <a:bodyPr spcFirstLastPara="1" wrap="square" lIns="91425" tIns="91425" rIns="91425" bIns="91425" anchor="t" anchorCtr="0">
            <a:noAutofit/>
          </a:bodyPr>
          <a:lstStyle/>
          <a:p>
            <a:pPr marL="457200" indent="-339725">
              <a:lnSpc>
                <a:spcPct val="200000"/>
              </a:lnSpc>
              <a:buClr>
                <a:srgbClr val="364D63"/>
              </a:buClr>
              <a:buSzPts val="1750"/>
              <a:buFont typeface="Arial"/>
              <a:buChar char="•"/>
            </a:pPr>
            <a:r>
              <a:rPr lang="en" sz="1750" b="1" dirty="0">
                <a:solidFill>
                  <a:srgbClr val="364D63"/>
                </a:solidFill>
                <a:latin typeface="Montserrat"/>
                <a:ea typeface="Montserrat"/>
                <a:cs typeface="Montserrat"/>
                <a:sym typeface="Montserrat"/>
              </a:rPr>
              <a:t>Expand your network and foster </a:t>
            </a:r>
            <a:r>
              <a:rPr lang="en" sz="1750" b="1">
                <a:solidFill>
                  <a:srgbClr val="364D63"/>
                </a:solidFill>
                <a:latin typeface="Montserrat"/>
                <a:ea typeface="Montserrat"/>
                <a:cs typeface="Montserrat"/>
                <a:sym typeface="Montserrat"/>
              </a:rPr>
              <a:t>connections through existing ones</a:t>
            </a:r>
            <a:endParaRPr lang="en-US"/>
          </a:p>
          <a:p>
            <a:pPr marL="457200" indent="-339725">
              <a:lnSpc>
                <a:spcPct val="200000"/>
              </a:lnSpc>
              <a:buClr>
                <a:srgbClr val="364D63"/>
              </a:buClr>
              <a:buSzPts val="1750"/>
              <a:buFont typeface="Arial"/>
              <a:buChar char="•"/>
            </a:pPr>
            <a:r>
              <a:rPr lang="en" sz="1750" b="1" dirty="0">
                <a:solidFill>
                  <a:srgbClr val="364D63"/>
                </a:solidFill>
                <a:latin typeface="Montserrat"/>
                <a:ea typeface="Montserrat"/>
                <a:cs typeface="Montserrat"/>
              </a:rPr>
              <a:t>Trusting existing supporters to expand your reach</a:t>
            </a:r>
          </a:p>
          <a:p>
            <a:pPr marL="403225" indent="-285750">
              <a:lnSpc>
                <a:spcPct val="200000"/>
              </a:lnSpc>
              <a:buClr>
                <a:srgbClr val="364D63"/>
              </a:buClr>
              <a:buSzPts val="1750"/>
              <a:buChar char="•"/>
            </a:pPr>
            <a:r>
              <a:rPr lang="en" sz="1750" b="1" dirty="0">
                <a:solidFill>
                  <a:srgbClr val="364D63"/>
                </a:solidFill>
                <a:latin typeface="Montserrat"/>
                <a:ea typeface="Montserrat"/>
                <a:cs typeface="Montserrat"/>
              </a:rPr>
              <a:t>Each fundraiser brings in about 4 donors on average for Giving Days</a:t>
            </a:r>
          </a:p>
        </p:txBody>
      </p:sp>
      <p:pic>
        <p:nvPicPr>
          <p:cNvPr id="154" name="Google Shape;154;p29"/>
          <p:cNvPicPr preferRelativeResize="0"/>
          <p:nvPr/>
        </p:nvPicPr>
        <p:blipFill rotWithShape="1">
          <a:blip r:embed="rId3">
            <a:alphaModFix/>
          </a:blip>
          <a:srcRect/>
          <a:stretch/>
        </p:blipFill>
        <p:spPr>
          <a:xfrm>
            <a:off x="5206875" y="1284927"/>
            <a:ext cx="3416429" cy="3416399"/>
          </a:xfrm>
          <a:prstGeom prst="rect">
            <a:avLst/>
          </a:prstGeom>
          <a:noFill/>
          <a:ln>
            <a:noFill/>
          </a:ln>
        </p:spPr>
      </p:pic>
    </p:spTree>
    <p:extLst>
      <p:ext uri="{BB962C8B-B14F-4D97-AF65-F5344CB8AC3E}">
        <p14:creationId xmlns:p14="http://schemas.microsoft.com/office/powerpoint/2010/main" val="150153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9"/>
          <p:cNvSpPr txBox="1">
            <a:spLocks noGrp="1"/>
          </p:cNvSpPr>
          <p:nvPr>
            <p:ph type="title" idx="4294967295"/>
          </p:nvPr>
        </p:nvSpPr>
        <p:spPr>
          <a:xfrm>
            <a:off x="311700" y="1588"/>
            <a:ext cx="8520600" cy="572700"/>
          </a:xfrm>
          <a:prstGeom prst="rect">
            <a:avLst/>
          </a:prstGeom>
        </p:spPr>
        <p:txBody>
          <a:bodyPr spcFirstLastPara="1" wrap="square" lIns="91425" tIns="91425" rIns="91425" bIns="91425" anchor="t" anchorCtr="0">
            <a:noAutofit/>
          </a:bodyPr>
          <a:lstStyle/>
          <a:p>
            <a:r>
              <a:rPr lang="en" sz="4600" dirty="0"/>
              <a:t>P2P Dashboard</a:t>
            </a:r>
            <a:endParaRPr sz="4600" dirty="0"/>
          </a:p>
        </p:txBody>
      </p:sp>
      <p:pic>
        <p:nvPicPr>
          <p:cNvPr id="2" name="Picture 1" descr="A screenshot of a donation application&#10;&#10;Description automatically generated">
            <a:extLst>
              <a:ext uri="{FF2B5EF4-FFF2-40B4-BE49-F238E27FC236}">
                <a16:creationId xmlns:a16="http://schemas.microsoft.com/office/drawing/2014/main" id="{4D60323A-B4EE-EE5E-98FE-6F0B73EDBD80}"/>
              </a:ext>
            </a:extLst>
          </p:cNvPr>
          <p:cNvPicPr>
            <a:picLocks noChangeAspect="1"/>
          </p:cNvPicPr>
          <p:nvPr/>
        </p:nvPicPr>
        <p:blipFill>
          <a:blip r:embed="rId3"/>
          <a:stretch>
            <a:fillRect/>
          </a:stretch>
        </p:blipFill>
        <p:spPr>
          <a:xfrm>
            <a:off x="1662180" y="829815"/>
            <a:ext cx="5819640" cy="3870235"/>
          </a:xfrm>
          <a:prstGeom prst="rect">
            <a:avLst/>
          </a:prstGeom>
        </p:spPr>
      </p:pic>
    </p:spTree>
    <p:extLst>
      <p:ext uri="{BB962C8B-B14F-4D97-AF65-F5344CB8AC3E}">
        <p14:creationId xmlns:p14="http://schemas.microsoft.com/office/powerpoint/2010/main" val="2387700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9"/>
          <p:cNvSpPr txBox="1">
            <a:spLocks noGrp="1"/>
          </p:cNvSpPr>
          <p:nvPr>
            <p:ph type="title" idx="4294967295"/>
          </p:nvPr>
        </p:nvSpPr>
        <p:spPr>
          <a:xfrm>
            <a:off x="311700" y="1588"/>
            <a:ext cx="8520600" cy="572700"/>
          </a:xfrm>
          <a:prstGeom prst="rect">
            <a:avLst/>
          </a:prstGeom>
        </p:spPr>
        <p:txBody>
          <a:bodyPr spcFirstLastPara="1" wrap="square" lIns="91425" tIns="91425" rIns="91425" bIns="91425" anchor="t" anchorCtr="0">
            <a:noAutofit/>
          </a:bodyPr>
          <a:lstStyle/>
          <a:p>
            <a:r>
              <a:rPr lang="en" sz="4600" dirty="0"/>
              <a:t>P2P </a:t>
            </a:r>
            <a:br>
              <a:rPr lang="en" sz="4600" dirty="0"/>
            </a:br>
            <a:r>
              <a:rPr lang="en" sz="4600" dirty="0"/>
              <a:t>Example</a:t>
            </a:r>
            <a:endParaRPr sz="4600" dirty="0"/>
          </a:p>
        </p:txBody>
      </p:sp>
      <p:pic>
        <p:nvPicPr>
          <p:cNvPr id="3" name="Picture 2" descr="A screenshot of a website&#10;&#10;Description automatically generated">
            <a:extLst>
              <a:ext uri="{FF2B5EF4-FFF2-40B4-BE49-F238E27FC236}">
                <a16:creationId xmlns:a16="http://schemas.microsoft.com/office/drawing/2014/main" id="{F11F04B0-EF7F-429A-D732-18CAEE8C5981}"/>
              </a:ext>
            </a:extLst>
          </p:cNvPr>
          <p:cNvPicPr>
            <a:picLocks noChangeAspect="1"/>
          </p:cNvPicPr>
          <p:nvPr/>
        </p:nvPicPr>
        <p:blipFill>
          <a:blip r:embed="rId3"/>
          <a:stretch>
            <a:fillRect/>
          </a:stretch>
        </p:blipFill>
        <p:spPr>
          <a:xfrm>
            <a:off x="3686175" y="152400"/>
            <a:ext cx="1771650" cy="4838700"/>
          </a:xfrm>
          <a:prstGeom prst="rect">
            <a:avLst/>
          </a:prstGeom>
        </p:spPr>
      </p:pic>
    </p:spTree>
    <p:extLst>
      <p:ext uri="{BB962C8B-B14F-4D97-AF65-F5344CB8AC3E}">
        <p14:creationId xmlns:p14="http://schemas.microsoft.com/office/powerpoint/2010/main" val="3521636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5"/>
          <p:cNvSpPr txBox="1">
            <a:spLocks noGrp="1"/>
          </p:cNvSpPr>
          <p:nvPr>
            <p:ph type="title"/>
          </p:nvPr>
        </p:nvSpPr>
        <p:spPr>
          <a:xfrm>
            <a:off x="490250" y="80200"/>
            <a:ext cx="6367800" cy="1960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What’s Next?</a:t>
            </a:r>
            <a:endParaRPr/>
          </a:p>
        </p:txBody>
      </p:sp>
      <p:pic>
        <p:nvPicPr>
          <p:cNvPr id="399" name="Google Shape;399;p65"/>
          <p:cNvPicPr preferRelativeResize="0"/>
          <p:nvPr/>
        </p:nvPicPr>
        <p:blipFill>
          <a:blip r:embed="rId3">
            <a:alphaModFix/>
          </a:blip>
          <a:stretch>
            <a:fillRect/>
          </a:stretch>
        </p:blipFill>
        <p:spPr>
          <a:xfrm>
            <a:off x="4806650" y="796850"/>
            <a:ext cx="3952824" cy="3952824"/>
          </a:xfrm>
          <a:prstGeom prst="rect">
            <a:avLst/>
          </a:prstGeom>
          <a:noFill/>
          <a:ln>
            <a:noFill/>
          </a:ln>
        </p:spPr>
      </p:pic>
    </p:spTree>
    <p:extLst>
      <p:ext uri="{BB962C8B-B14F-4D97-AF65-F5344CB8AC3E}">
        <p14:creationId xmlns:p14="http://schemas.microsoft.com/office/powerpoint/2010/main" val="2945369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8"/>
          <p:cNvSpPr txBox="1">
            <a:spLocks noGrp="1"/>
          </p:cNvSpPr>
          <p:nvPr>
            <p:ph type="title"/>
          </p:nvPr>
        </p:nvSpPr>
        <p:spPr>
          <a:xfrm>
            <a:off x="311700" y="154525"/>
            <a:ext cx="8520600" cy="133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Nonprofit Toolkit</a:t>
            </a:r>
            <a:endParaRPr/>
          </a:p>
        </p:txBody>
      </p:sp>
      <p:sp>
        <p:nvSpPr>
          <p:cNvPr id="419" name="Google Shape;419;p68"/>
          <p:cNvSpPr txBox="1">
            <a:spLocks noGrp="1"/>
          </p:cNvSpPr>
          <p:nvPr>
            <p:ph type="body" idx="1"/>
          </p:nvPr>
        </p:nvSpPr>
        <p:spPr>
          <a:xfrm>
            <a:off x="311700" y="1695925"/>
            <a:ext cx="4260300" cy="2797500"/>
          </a:xfrm>
          <a:prstGeom prst="rect">
            <a:avLst/>
          </a:prstGeom>
        </p:spPr>
        <p:txBody>
          <a:bodyPr spcFirstLastPara="1" wrap="square" lIns="91425" tIns="91425" rIns="91425" bIns="91425" anchor="t" anchorCtr="0">
            <a:noAutofit/>
          </a:bodyPr>
          <a:lstStyle/>
          <a:p>
            <a:pPr marL="0" indent="0">
              <a:buNone/>
            </a:pPr>
            <a:r>
              <a:rPr lang="en" sz="1400"/>
              <a:t>The Nonprofit Toolkit has valuable resources for all your GBGB needs.</a:t>
            </a:r>
            <a:endParaRPr sz="1400"/>
          </a:p>
          <a:p>
            <a:pPr marL="457200" lvl="0" indent="-317500" algn="l" rtl="0">
              <a:lnSpc>
                <a:spcPct val="115000"/>
              </a:lnSpc>
              <a:spcBef>
                <a:spcPts val="0"/>
              </a:spcBef>
              <a:spcAft>
                <a:spcPts val="0"/>
              </a:spcAft>
              <a:buSzPts val="1400"/>
              <a:buChar char="●"/>
            </a:pPr>
            <a:r>
              <a:rPr lang="en" sz="1400" b="0"/>
              <a:t>Templates</a:t>
            </a:r>
            <a:endParaRPr sz="1400" b="0"/>
          </a:p>
          <a:p>
            <a:pPr marL="457200" lvl="0" indent="-317500" algn="l" rtl="0">
              <a:lnSpc>
                <a:spcPct val="115000"/>
              </a:lnSpc>
              <a:spcBef>
                <a:spcPts val="0"/>
              </a:spcBef>
              <a:spcAft>
                <a:spcPts val="0"/>
              </a:spcAft>
              <a:buSzPts val="1400"/>
              <a:buChar char="●"/>
            </a:pPr>
            <a:r>
              <a:rPr lang="en" sz="1400" b="0"/>
              <a:t>Downloadable graphics </a:t>
            </a:r>
            <a:endParaRPr sz="1400" b="0"/>
          </a:p>
          <a:p>
            <a:pPr marL="457200" lvl="0" indent="-317500" algn="l" rtl="0">
              <a:lnSpc>
                <a:spcPct val="115000"/>
              </a:lnSpc>
              <a:spcBef>
                <a:spcPts val="0"/>
              </a:spcBef>
              <a:spcAft>
                <a:spcPts val="0"/>
              </a:spcAft>
              <a:buSzPts val="1400"/>
              <a:buChar char="●"/>
            </a:pPr>
            <a:r>
              <a:rPr lang="en" sz="1400" b="0"/>
              <a:t>Resources for board members, volunteers, staff and fundraisers</a:t>
            </a:r>
            <a:endParaRPr sz="1400" b="0"/>
          </a:p>
          <a:p>
            <a:pPr marL="457200" lvl="0" indent="-317500" algn="l" rtl="0">
              <a:lnSpc>
                <a:spcPct val="115000"/>
              </a:lnSpc>
              <a:spcBef>
                <a:spcPts val="0"/>
              </a:spcBef>
              <a:spcAft>
                <a:spcPts val="0"/>
              </a:spcAft>
              <a:buSzPts val="1400"/>
              <a:buChar char="●"/>
            </a:pPr>
            <a:r>
              <a:rPr lang="en" sz="1400" b="0"/>
              <a:t>Training videos for fundraising strategies!</a:t>
            </a:r>
            <a:endParaRPr sz="1400" b="0"/>
          </a:p>
        </p:txBody>
      </p:sp>
      <p:pic>
        <p:nvPicPr>
          <p:cNvPr id="420" name="Google Shape;420;p68"/>
          <p:cNvPicPr preferRelativeResize="0"/>
          <p:nvPr/>
        </p:nvPicPr>
        <p:blipFill>
          <a:blip r:embed="rId3">
            <a:alphaModFix/>
          </a:blip>
          <a:stretch>
            <a:fillRect/>
          </a:stretch>
        </p:blipFill>
        <p:spPr>
          <a:xfrm>
            <a:off x="4572000" y="1027425"/>
            <a:ext cx="3862774" cy="38627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7"/>
          <p:cNvSpPr txBox="1">
            <a:spLocks noGrp="1"/>
          </p:cNvSpPr>
          <p:nvPr>
            <p:ph type="title"/>
          </p:nvPr>
        </p:nvSpPr>
        <p:spPr>
          <a:xfrm>
            <a:off x="296900" y="460875"/>
            <a:ext cx="4045200" cy="686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Agenda</a:t>
            </a:r>
            <a:endParaRPr/>
          </a:p>
        </p:txBody>
      </p:sp>
      <p:sp>
        <p:nvSpPr>
          <p:cNvPr id="141" name="Google Shape;141;p27"/>
          <p:cNvSpPr txBox="1"/>
          <p:nvPr/>
        </p:nvSpPr>
        <p:spPr>
          <a:xfrm>
            <a:off x="4209925" y="924950"/>
            <a:ext cx="4440000" cy="602100"/>
          </a:xfrm>
          <a:prstGeom prst="rect">
            <a:avLst/>
          </a:prstGeom>
          <a:noFill/>
          <a:ln>
            <a:noFill/>
          </a:ln>
        </p:spPr>
        <p:txBody>
          <a:bodyPr spcFirstLastPara="1" wrap="square" lIns="91425" tIns="91425" rIns="91425" bIns="91425" anchor="t" anchorCtr="0">
            <a:normAutofit/>
          </a:bodyPr>
          <a:lstStyle/>
          <a:p>
            <a:pPr marL="457200" indent="-336550">
              <a:lnSpc>
                <a:spcPct val="115000"/>
              </a:lnSpc>
              <a:buClr>
                <a:srgbClr val="364D63"/>
              </a:buClr>
              <a:buSzPts val="1700"/>
              <a:buFont typeface="Montserrat"/>
              <a:buChar char="●"/>
            </a:pPr>
            <a:r>
              <a:rPr lang="en" sz="1700" b="1">
                <a:solidFill>
                  <a:srgbClr val="364D63"/>
                </a:solidFill>
                <a:latin typeface="Montserrat"/>
                <a:ea typeface="Montserrat"/>
                <a:cs typeface="Montserrat"/>
                <a:sym typeface="Montserrat"/>
              </a:rPr>
              <a:t>Give Big Green Bay Overview</a:t>
            </a:r>
            <a:endParaRPr sz="1700" b="1">
              <a:solidFill>
                <a:srgbClr val="364D63"/>
              </a:solidFill>
              <a:latin typeface="Montserrat"/>
              <a:ea typeface="Montserrat"/>
              <a:cs typeface="Montserrat"/>
              <a:sym typeface="Montserrat"/>
            </a:endParaRPr>
          </a:p>
        </p:txBody>
      </p:sp>
      <p:sp>
        <p:nvSpPr>
          <p:cNvPr id="142" name="Google Shape;142;p27"/>
          <p:cNvSpPr txBox="1"/>
          <p:nvPr/>
        </p:nvSpPr>
        <p:spPr>
          <a:xfrm>
            <a:off x="4362050" y="1527050"/>
            <a:ext cx="3903900" cy="450600"/>
          </a:xfrm>
          <a:prstGeom prst="rect">
            <a:avLst/>
          </a:prstGeom>
          <a:noFill/>
          <a:ln>
            <a:noFill/>
          </a:ln>
        </p:spPr>
        <p:txBody>
          <a:bodyPr spcFirstLastPara="1" wrap="square" lIns="91425" tIns="91425" rIns="91425" bIns="91425" anchor="t" anchorCtr="0">
            <a:normAutofit/>
          </a:bodyPr>
          <a:lstStyle/>
          <a:p>
            <a:pPr marL="457200" lvl="0" indent="-336550" algn="l" rtl="0">
              <a:lnSpc>
                <a:spcPct val="115000"/>
              </a:lnSpc>
              <a:spcBef>
                <a:spcPts val="0"/>
              </a:spcBef>
              <a:spcAft>
                <a:spcPts val="0"/>
              </a:spcAft>
              <a:buClr>
                <a:srgbClr val="364D63"/>
              </a:buClr>
              <a:buSzPts val="1700"/>
              <a:buFont typeface="Montserrat"/>
              <a:buChar char="●"/>
            </a:pPr>
            <a:r>
              <a:rPr lang="en" sz="1700" b="1">
                <a:solidFill>
                  <a:srgbClr val="364D63"/>
                </a:solidFill>
                <a:latin typeface="Montserrat"/>
                <a:ea typeface="Montserrat"/>
                <a:cs typeface="Montserrat"/>
                <a:sym typeface="Montserrat"/>
              </a:rPr>
              <a:t>Who is Bonterra?</a:t>
            </a:r>
            <a:endParaRPr sz="1800" b="1">
              <a:solidFill>
                <a:srgbClr val="364D63"/>
              </a:solidFill>
              <a:latin typeface="Montserrat"/>
              <a:ea typeface="Montserrat"/>
              <a:cs typeface="Montserrat"/>
              <a:sym typeface="Montserrat"/>
            </a:endParaRPr>
          </a:p>
        </p:txBody>
      </p:sp>
      <p:sp>
        <p:nvSpPr>
          <p:cNvPr id="143" name="Google Shape;143;p27"/>
          <p:cNvSpPr txBox="1"/>
          <p:nvPr/>
        </p:nvSpPr>
        <p:spPr>
          <a:xfrm>
            <a:off x="4528975" y="2032663"/>
            <a:ext cx="3649500" cy="450600"/>
          </a:xfrm>
          <a:prstGeom prst="rect">
            <a:avLst/>
          </a:prstGeom>
          <a:noFill/>
          <a:ln>
            <a:noFill/>
          </a:ln>
        </p:spPr>
        <p:txBody>
          <a:bodyPr spcFirstLastPara="1" wrap="square" lIns="91425" tIns="91425" rIns="91425" bIns="91425" anchor="t" anchorCtr="0">
            <a:normAutofit/>
          </a:bodyPr>
          <a:lstStyle/>
          <a:p>
            <a:pPr marL="457200" lvl="0" indent="-336550" algn="l" rtl="0">
              <a:lnSpc>
                <a:spcPct val="115000"/>
              </a:lnSpc>
              <a:spcBef>
                <a:spcPts val="0"/>
              </a:spcBef>
              <a:spcAft>
                <a:spcPts val="0"/>
              </a:spcAft>
              <a:buClr>
                <a:srgbClr val="364D63"/>
              </a:buClr>
              <a:buSzPts val="1700"/>
              <a:buFont typeface="Montserrat"/>
              <a:buChar char="●"/>
            </a:pPr>
            <a:r>
              <a:rPr lang="en" sz="1700" b="1">
                <a:solidFill>
                  <a:srgbClr val="364D63"/>
                </a:solidFill>
                <a:latin typeface="Montserrat"/>
                <a:ea typeface="Montserrat"/>
                <a:cs typeface="Montserrat"/>
                <a:sym typeface="Montserrat"/>
              </a:rPr>
              <a:t>What’s New</a:t>
            </a:r>
            <a:endParaRPr sz="1800" b="1">
              <a:solidFill>
                <a:srgbClr val="364D63"/>
              </a:solidFill>
              <a:latin typeface="Montserrat"/>
              <a:ea typeface="Montserrat"/>
              <a:cs typeface="Montserrat"/>
              <a:sym typeface="Montserrat"/>
            </a:endParaRPr>
          </a:p>
        </p:txBody>
      </p:sp>
      <p:sp>
        <p:nvSpPr>
          <p:cNvPr id="144" name="Google Shape;144;p27"/>
          <p:cNvSpPr txBox="1"/>
          <p:nvPr/>
        </p:nvSpPr>
        <p:spPr>
          <a:xfrm>
            <a:off x="4625850" y="2538288"/>
            <a:ext cx="3174900" cy="450600"/>
          </a:xfrm>
          <a:prstGeom prst="rect">
            <a:avLst/>
          </a:prstGeom>
          <a:noFill/>
          <a:ln>
            <a:noFill/>
          </a:ln>
        </p:spPr>
        <p:txBody>
          <a:bodyPr spcFirstLastPara="1" wrap="square" lIns="91425" tIns="91425" rIns="91425" bIns="91425" anchor="t" anchorCtr="0">
            <a:normAutofit/>
          </a:bodyPr>
          <a:lstStyle/>
          <a:p>
            <a:pPr marL="457200" lvl="0" indent="-336550" algn="l" rtl="0">
              <a:lnSpc>
                <a:spcPct val="115000"/>
              </a:lnSpc>
              <a:spcBef>
                <a:spcPts val="0"/>
              </a:spcBef>
              <a:spcAft>
                <a:spcPts val="0"/>
              </a:spcAft>
              <a:buClr>
                <a:srgbClr val="364D63"/>
              </a:buClr>
              <a:buSzPts val="1700"/>
              <a:buFont typeface="Montserrat"/>
              <a:buChar char="●"/>
            </a:pPr>
            <a:r>
              <a:rPr lang="en" sz="1700" b="1">
                <a:solidFill>
                  <a:srgbClr val="364D63"/>
                </a:solidFill>
                <a:latin typeface="Montserrat"/>
                <a:ea typeface="Montserrat"/>
                <a:cs typeface="Montserrat"/>
                <a:sym typeface="Montserrat"/>
              </a:rPr>
              <a:t>Registering</a:t>
            </a:r>
            <a:endParaRPr sz="1800" b="1">
              <a:solidFill>
                <a:srgbClr val="364D63"/>
              </a:solidFill>
              <a:latin typeface="Montserrat"/>
              <a:ea typeface="Montserrat"/>
              <a:cs typeface="Montserrat"/>
              <a:sym typeface="Montserrat"/>
            </a:endParaRPr>
          </a:p>
        </p:txBody>
      </p:sp>
      <p:sp>
        <p:nvSpPr>
          <p:cNvPr id="145" name="Google Shape;145;p27"/>
          <p:cNvSpPr txBox="1"/>
          <p:nvPr/>
        </p:nvSpPr>
        <p:spPr>
          <a:xfrm>
            <a:off x="4778250" y="3056525"/>
            <a:ext cx="3174900" cy="520500"/>
          </a:xfrm>
          <a:prstGeom prst="rect">
            <a:avLst/>
          </a:prstGeom>
          <a:noFill/>
          <a:ln>
            <a:noFill/>
          </a:ln>
        </p:spPr>
        <p:txBody>
          <a:bodyPr spcFirstLastPara="1" wrap="square" lIns="91425" tIns="91425" rIns="91425" bIns="91425" anchor="t" anchorCtr="0">
            <a:normAutofit/>
          </a:bodyPr>
          <a:lstStyle/>
          <a:p>
            <a:pPr marL="457200" lvl="0" indent="-336550" algn="l" rtl="0">
              <a:lnSpc>
                <a:spcPct val="115000"/>
              </a:lnSpc>
              <a:spcBef>
                <a:spcPts val="0"/>
              </a:spcBef>
              <a:spcAft>
                <a:spcPts val="0"/>
              </a:spcAft>
              <a:buClr>
                <a:srgbClr val="364D63"/>
              </a:buClr>
              <a:buSzPts val="1700"/>
              <a:buFont typeface="Montserrat"/>
              <a:buChar char="●"/>
            </a:pPr>
            <a:r>
              <a:rPr lang="en" sz="1700" b="1">
                <a:solidFill>
                  <a:srgbClr val="364D63"/>
                </a:solidFill>
                <a:latin typeface="Montserrat"/>
                <a:ea typeface="Montserrat"/>
                <a:cs typeface="Montserrat"/>
                <a:sym typeface="Montserrat"/>
              </a:rPr>
              <a:t>Creating Your Profile</a:t>
            </a:r>
            <a:endParaRPr sz="1700" b="1">
              <a:solidFill>
                <a:srgbClr val="364D63"/>
              </a:solidFill>
              <a:latin typeface="Montserrat"/>
              <a:ea typeface="Montserrat"/>
              <a:cs typeface="Montserrat"/>
              <a:sym typeface="Montserrat"/>
            </a:endParaRPr>
          </a:p>
        </p:txBody>
      </p:sp>
      <p:sp>
        <p:nvSpPr>
          <p:cNvPr id="146" name="Google Shape;146;p27"/>
          <p:cNvSpPr txBox="1"/>
          <p:nvPr/>
        </p:nvSpPr>
        <p:spPr>
          <a:xfrm>
            <a:off x="5236668" y="4092209"/>
            <a:ext cx="4045200" cy="894900"/>
          </a:xfrm>
          <a:prstGeom prst="rect">
            <a:avLst/>
          </a:prstGeom>
          <a:noFill/>
          <a:ln>
            <a:noFill/>
          </a:ln>
        </p:spPr>
        <p:txBody>
          <a:bodyPr spcFirstLastPara="1" wrap="square" lIns="91425" tIns="91425" rIns="91425" bIns="91425" anchor="t" anchorCtr="0">
            <a:normAutofit/>
          </a:bodyPr>
          <a:lstStyle/>
          <a:p>
            <a:pPr marL="457200" lvl="0" indent="-336550" algn="l" rtl="0">
              <a:lnSpc>
                <a:spcPct val="115000"/>
              </a:lnSpc>
              <a:spcBef>
                <a:spcPts val="0"/>
              </a:spcBef>
              <a:spcAft>
                <a:spcPts val="0"/>
              </a:spcAft>
              <a:buClr>
                <a:srgbClr val="364D63"/>
              </a:buClr>
              <a:buSzPts val="1700"/>
              <a:buFont typeface="Montserrat"/>
              <a:buChar char="●"/>
            </a:pPr>
            <a:r>
              <a:rPr lang="en" sz="1700" b="1">
                <a:solidFill>
                  <a:srgbClr val="364D63"/>
                </a:solidFill>
                <a:latin typeface="Montserrat"/>
                <a:ea typeface="Montserrat"/>
                <a:cs typeface="Montserrat"/>
                <a:sym typeface="Montserrat"/>
              </a:rPr>
              <a:t>Next Steps &amp; Questions</a:t>
            </a:r>
            <a:endParaRPr sz="1700" b="1">
              <a:solidFill>
                <a:srgbClr val="364D63"/>
              </a:solidFill>
              <a:latin typeface="Montserrat"/>
              <a:ea typeface="Montserrat"/>
              <a:cs typeface="Montserrat"/>
              <a:sym typeface="Montserrat"/>
            </a:endParaRPr>
          </a:p>
        </p:txBody>
      </p:sp>
      <p:grpSp>
        <p:nvGrpSpPr>
          <p:cNvPr id="147" name="Google Shape;147;p27"/>
          <p:cNvGrpSpPr/>
          <p:nvPr/>
        </p:nvGrpSpPr>
        <p:grpSpPr>
          <a:xfrm>
            <a:off x="296900" y="1277225"/>
            <a:ext cx="3174900" cy="3174900"/>
            <a:chOff x="296900" y="1277225"/>
            <a:chExt cx="3174900" cy="3174900"/>
          </a:xfrm>
        </p:grpSpPr>
        <p:pic>
          <p:nvPicPr>
            <p:cNvPr id="148" name="Google Shape;148;p27"/>
            <p:cNvPicPr preferRelativeResize="0"/>
            <p:nvPr/>
          </p:nvPicPr>
          <p:blipFill rotWithShape="1">
            <a:blip r:embed="rId3">
              <a:alphaModFix/>
            </a:blip>
            <a:srcRect/>
            <a:stretch/>
          </p:blipFill>
          <p:spPr>
            <a:xfrm>
              <a:off x="296900" y="1277225"/>
              <a:ext cx="3174900" cy="3174900"/>
            </a:xfrm>
            <a:prstGeom prst="rect">
              <a:avLst/>
            </a:prstGeom>
            <a:noFill/>
            <a:ln>
              <a:noFill/>
            </a:ln>
          </p:spPr>
        </p:pic>
        <p:sp>
          <p:nvSpPr>
            <p:cNvPr id="149" name="Google Shape;149;p27"/>
            <p:cNvSpPr/>
            <p:nvPr/>
          </p:nvSpPr>
          <p:spPr>
            <a:xfrm>
              <a:off x="2449975" y="1787175"/>
              <a:ext cx="368400" cy="275100"/>
            </a:xfrm>
            <a:prstGeom prst="rect">
              <a:avLst/>
            </a:prstGeom>
            <a:solidFill>
              <a:srgbClr val="364C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64C63"/>
                </a:solidFill>
                <a:latin typeface="Montserrat"/>
                <a:ea typeface="Montserrat"/>
                <a:cs typeface="Montserrat"/>
                <a:sym typeface="Montserrat"/>
              </a:endParaRPr>
            </a:p>
          </p:txBody>
        </p:sp>
      </p:grpSp>
      <p:sp>
        <p:nvSpPr>
          <p:cNvPr id="2" name="Google Shape;145;p27">
            <a:extLst>
              <a:ext uri="{FF2B5EF4-FFF2-40B4-BE49-F238E27FC236}">
                <a16:creationId xmlns:a16="http://schemas.microsoft.com/office/drawing/2014/main" id="{EADD5DCC-FE36-B46F-4FCC-9BBEE9E5971A}"/>
              </a:ext>
            </a:extLst>
          </p:cNvPr>
          <p:cNvSpPr txBox="1"/>
          <p:nvPr/>
        </p:nvSpPr>
        <p:spPr>
          <a:xfrm>
            <a:off x="5005472" y="3572941"/>
            <a:ext cx="3174900" cy="520500"/>
          </a:xfrm>
          <a:prstGeom prst="rect">
            <a:avLst/>
          </a:prstGeom>
          <a:noFill/>
          <a:ln>
            <a:noFill/>
          </a:ln>
        </p:spPr>
        <p:txBody>
          <a:bodyPr spcFirstLastPara="1" wrap="square" lIns="91425" tIns="91425" rIns="91425" bIns="91425" anchor="t" anchorCtr="0">
            <a:normAutofit/>
          </a:bodyPr>
          <a:lstStyle/>
          <a:p>
            <a:pPr marL="457200" indent="-336550">
              <a:lnSpc>
                <a:spcPct val="115000"/>
              </a:lnSpc>
              <a:buClr>
                <a:srgbClr val="364D63"/>
              </a:buClr>
              <a:buSzPts val="1700"/>
              <a:buFont typeface="Montserrat"/>
              <a:buChar char="●"/>
            </a:pPr>
            <a:r>
              <a:rPr lang="en" sz="1700" b="1" dirty="0">
                <a:solidFill>
                  <a:srgbClr val="364D63"/>
                </a:solidFill>
                <a:latin typeface="Montserrat"/>
                <a:ea typeface="Montserrat"/>
                <a:cs typeface="Montserrat"/>
                <a:sym typeface="Montserrat"/>
              </a:rPr>
              <a:t>P2P Help</a:t>
            </a:r>
            <a:endParaRPr sz="1700" b="1" dirty="0">
              <a:solidFill>
                <a:srgbClr val="364D63"/>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9"/>
          <p:cNvSpPr txBox="1">
            <a:spLocks noGrp="1"/>
          </p:cNvSpPr>
          <p:nvPr>
            <p:ph type="title" idx="4294967295"/>
          </p:nvPr>
        </p:nvSpPr>
        <p:spPr>
          <a:xfrm>
            <a:off x="311700" y="154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600"/>
              <a:t>Your Success Checklist</a:t>
            </a:r>
            <a:endParaRPr sz="4600"/>
          </a:p>
        </p:txBody>
      </p:sp>
      <p:sp>
        <p:nvSpPr>
          <p:cNvPr id="153" name="Google Shape;153;p29"/>
          <p:cNvSpPr txBox="1"/>
          <p:nvPr/>
        </p:nvSpPr>
        <p:spPr>
          <a:xfrm>
            <a:off x="235500" y="1386700"/>
            <a:ext cx="4738200" cy="2823000"/>
          </a:xfrm>
          <a:prstGeom prst="rect">
            <a:avLst/>
          </a:prstGeom>
          <a:noFill/>
          <a:ln>
            <a:noFill/>
          </a:ln>
        </p:spPr>
        <p:txBody>
          <a:bodyPr spcFirstLastPara="1" wrap="square" lIns="91425" tIns="91425" rIns="91425" bIns="91425" anchor="t" anchorCtr="0">
            <a:noAutofit/>
          </a:bodyPr>
          <a:lstStyle/>
          <a:p>
            <a:pPr marL="457200" lvl="0" indent="-339725" algn="l" rtl="0">
              <a:lnSpc>
                <a:spcPct val="200000"/>
              </a:lnSpc>
              <a:spcBef>
                <a:spcPts val="0"/>
              </a:spcBef>
              <a:spcAft>
                <a:spcPts val="0"/>
              </a:spcAft>
              <a:buClr>
                <a:srgbClr val="364D63"/>
              </a:buClr>
              <a:buSzPts val="1750"/>
              <a:buFont typeface="Montserrat"/>
              <a:buChar char="☑"/>
            </a:pPr>
            <a:r>
              <a:rPr lang="en" sz="1750" b="1">
                <a:solidFill>
                  <a:srgbClr val="364D63"/>
                </a:solidFill>
                <a:latin typeface="Montserrat"/>
                <a:ea typeface="Montserrat"/>
                <a:cs typeface="Montserrat"/>
                <a:sym typeface="Montserrat"/>
              </a:rPr>
              <a:t>Ready for Donations?</a:t>
            </a:r>
            <a:endParaRPr sz="1750" b="1">
              <a:solidFill>
                <a:srgbClr val="364D63"/>
              </a:solidFill>
              <a:latin typeface="Montserrat"/>
              <a:ea typeface="Montserrat"/>
              <a:cs typeface="Montserrat"/>
              <a:sym typeface="Montserrat"/>
            </a:endParaRPr>
          </a:p>
          <a:p>
            <a:pPr marL="457200" lvl="0" indent="-339725" algn="l" rtl="0">
              <a:lnSpc>
                <a:spcPct val="200000"/>
              </a:lnSpc>
              <a:spcBef>
                <a:spcPts val="0"/>
              </a:spcBef>
              <a:spcAft>
                <a:spcPts val="0"/>
              </a:spcAft>
              <a:buClr>
                <a:srgbClr val="364D63"/>
              </a:buClr>
              <a:buSzPts val="1750"/>
              <a:buFont typeface="Montserrat"/>
              <a:buChar char="☑"/>
            </a:pPr>
            <a:r>
              <a:rPr lang="en" sz="1750" b="1">
                <a:solidFill>
                  <a:srgbClr val="364D63"/>
                </a:solidFill>
                <a:latin typeface="Montserrat"/>
                <a:ea typeface="Montserrat"/>
                <a:cs typeface="Montserrat"/>
                <a:sym typeface="Montserrat"/>
              </a:rPr>
              <a:t>The Perfect Profile</a:t>
            </a:r>
            <a:endParaRPr sz="1750" b="1">
              <a:solidFill>
                <a:srgbClr val="364D63"/>
              </a:solidFill>
              <a:latin typeface="Montserrat"/>
              <a:ea typeface="Montserrat"/>
              <a:cs typeface="Montserrat"/>
              <a:sym typeface="Montserrat"/>
            </a:endParaRPr>
          </a:p>
          <a:p>
            <a:pPr marL="457200" lvl="0" indent="-339725" algn="l" rtl="0">
              <a:lnSpc>
                <a:spcPct val="200000"/>
              </a:lnSpc>
              <a:spcBef>
                <a:spcPts val="0"/>
              </a:spcBef>
              <a:spcAft>
                <a:spcPts val="0"/>
              </a:spcAft>
              <a:buClr>
                <a:srgbClr val="364D63"/>
              </a:buClr>
              <a:buSzPts val="1750"/>
              <a:buFont typeface="Montserrat"/>
              <a:buChar char="☑"/>
            </a:pPr>
            <a:r>
              <a:rPr lang="en" sz="1750" b="1">
                <a:solidFill>
                  <a:srgbClr val="364D63"/>
                </a:solidFill>
                <a:latin typeface="Montserrat"/>
                <a:ea typeface="Montserrat"/>
                <a:cs typeface="Montserrat"/>
                <a:sym typeface="Montserrat"/>
              </a:rPr>
              <a:t>Gamify with Matches &amp; Challenges</a:t>
            </a:r>
            <a:endParaRPr sz="1750" b="1">
              <a:solidFill>
                <a:srgbClr val="364D63"/>
              </a:solidFill>
              <a:latin typeface="Montserrat"/>
              <a:ea typeface="Montserrat"/>
              <a:cs typeface="Montserrat"/>
              <a:sym typeface="Montserrat"/>
            </a:endParaRPr>
          </a:p>
          <a:p>
            <a:pPr marL="457200" lvl="0" indent="-339725" algn="l" rtl="0">
              <a:lnSpc>
                <a:spcPct val="200000"/>
              </a:lnSpc>
              <a:spcBef>
                <a:spcPts val="0"/>
              </a:spcBef>
              <a:spcAft>
                <a:spcPts val="0"/>
              </a:spcAft>
              <a:buClr>
                <a:srgbClr val="364D63"/>
              </a:buClr>
              <a:buSzPts val="1750"/>
              <a:buFont typeface="Montserrat"/>
              <a:buChar char="☑"/>
            </a:pPr>
            <a:r>
              <a:rPr lang="en" sz="1750" b="1">
                <a:solidFill>
                  <a:srgbClr val="364D63"/>
                </a:solidFill>
                <a:latin typeface="Montserrat"/>
                <a:ea typeface="Montserrat"/>
                <a:cs typeface="Montserrat"/>
                <a:sym typeface="Montserrat"/>
              </a:rPr>
              <a:t>Engage Ambassadors</a:t>
            </a:r>
            <a:endParaRPr sz="1750" b="1">
              <a:solidFill>
                <a:srgbClr val="364D63"/>
              </a:solidFill>
              <a:latin typeface="Montserrat"/>
              <a:ea typeface="Montserrat"/>
              <a:cs typeface="Montserrat"/>
              <a:sym typeface="Montserrat"/>
            </a:endParaRPr>
          </a:p>
          <a:p>
            <a:pPr marL="457200" lvl="0" indent="-339725" algn="l" rtl="0">
              <a:lnSpc>
                <a:spcPct val="200000"/>
              </a:lnSpc>
              <a:spcBef>
                <a:spcPts val="0"/>
              </a:spcBef>
              <a:spcAft>
                <a:spcPts val="0"/>
              </a:spcAft>
              <a:buClr>
                <a:srgbClr val="364D63"/>
              </a:buClr>
              <a:buSzPts val="1750"/>
              <a:buFont typeface="Montserrat"/>
              <a:buChar char="☑"/>
            </a:pPr>
            <a:r>
              <a:rPr lang="en" sz="1750" b="1">
                <a:solidFill>
                  <a:srgbClr val="364D63"/>
                </a:solidFill>
                <a:latin typeface="Montserrat"/>
                <a:ea typeface="Montserrat"/>
                <a:cs typeface="Montserrat"/>
                <a:sym typeface="Montserrat"/>
              </a:rPr>
              <a:t>Prepare Communications</a:t>
            </a:r>
            <a:endParaRPr sz="1750" b="1">
              <a:solidFill>
                <a:srgbClr val="364D63"/>
              </a:solidFill>
              <a:latin typeface="Montserrat"/>
              <a:ea typeface="Montserrat"/>
              <a:cs typeface="Montserrat"/>
              <a:sym typeface="Montserrat"/>
            </a:endParaRPr>
          </a:p>
        </p:txBody>
      </p:sp>
      <p:pic>
        <p:nvPicPr>
          <p:cNvPr id="154" name="Google Shape;154;p29"/>
          <p:cNvPicPr preferRelativeResize="0"/>
          <p:nvPr/>
        </p:nvPicPr>
        <p:blipFill rotWithShape="1">
          <a:blip r:embed="rId3">
            <a:alphaModFix/>
          </a:blip>
          <a:srcRect/>
          <a:stretch/>
        </p:blipFill>
        <p:spPr>
          <a:xfrm>
            <a:off x="5206875" y="1284927"/>
            <a:ext cx="3416429" cy="3416399"/>
          </a:xfrm>
          <a:prstGeom prst="rect">
            <a:avLst/>
          </a:prstGeom>
          <a:noFill/>
          <a:ln>
            <a:noFill/>
          </a:ln>
        </p:spPr>
      </p:pic>
    </p:spTree>
    <p:extLst>
      <p:ext uri="{BB962C8B-B14F-4D97-AF65-F5344CB8AC3E}">
        <p14:creationId xmlns:p14="http://schemas.microsoft.com/office/powerpoint/2010/main" val="1148692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70"/>
          <p:cNvSpPr txBox="1">
            <a:spLocks noGrp="1"/>
          </p:cNvSpPr>
          <p:nvPr>
            <p:ph type="title"/>
          </p:nvPr>
        </p:nvSpPr>
        <p:spPr>
          <a:xfrm>
            <a:off x="311700" y="154525"/>
            <a:ext cx="8520600" cy="133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Next Steps</a:t>
            </a:r>
            <a:endParaRPr/>
          </a:p>
        </p:txBody>
      </p:sp>
      <p:sp>
        <p:nvSpPr>
          <p:cNvPr id="433" name="Google Shape;433;p70"/>
          <p:cNvSpPr txBox="1">
            <a:spLocks noGrp="1"/>
          </p:cNvSpPr>
          <p:nvPr>
            <p:ph type="body" idx="1"/>
          </p:nvPr>
        </p:nvSpPr>
        <p:spPr>
          <a:xfrm>
            <a:off x="311700" y="1427725"/>
            <a:ext cx="4068000" cy="2822400"/>
          </a:xfrm>
          <a:prstGeom prst="rect">
            <a:avLst/>
          </a:prstGeom>
        </p:spPr>
        <p:txBody>
          <a:bodyPr spcFirstLastPara="1" wrap="square" lIns="91425" tIns="91425" rIns="91425" bIns="91425" anchor="t" anchorCtr="0">
            <a:noAutofit/>
          </a:bodyPr>
          <a:lstStyle/>
          <a:p>
            <a:pPr marL="0" indent="0">
              <a:lnSpc>
                <a:spcPct val="150000"/>
              </a:lnSpc>
              <a:buNone/>
            </a:pPr>
            <a:r>
              <a:rPr lang="en" sz="1400"/>
              <a:t>What to work on over the next few weeks:</a:t>
            </a:r>
            <a:endParaRPr sz="1400" b="0"/>
          </a:p>
          <a:p>
            <a:pPr indent="-317500">
              <a:lnSpc>
                <a:spcPct val="150000"/>
              </a:lnSpc>
              <a:spcBef>
                <a:spcPts val="1200"/>
              </a:spcBef>
              <a:buSzPts val="1400"/>
            </a:pPr>
            <a:r>
              <a:rPr lang="en" sz="1400" b="0"/>
              <a:t>Follow Give Big Green Bay on Social Media and use #givebiggb Hashtag</a:t>
            </a:r>
            <a:endParaRPr sz="1400" b="0"/>
          </a:p>
          <a:p>
            <a:pPr marL="457200" lvl="0" indent="-317500" algn="l" rtl="0">
              <a:lnSpc>
                <a:spcPct val="150000"/>
              </a:lnSpc>
              <a:spcBef>
                <a:spcPts val="0"/>
              </a:spcBef>
              <a:spcAft>
                <a:spcPts val="0"/>
              </a:spcAft>
              <a:buSzPts val="1400"/>
              <a:buChar char="●"/>
            </a:pPr>
            <a:r>
              <a:rPr lang="en" sz="1400" b="0"/>
              <a:t>Watch your inbox for important emails</a:t>
            </a:r>
            <a:endParaRPr sz="1400" b="0"/>
          </a:p>
          <a:p>
            <a:pPr marL="457200" lvl="0" indent="-317500" algn="l" rtl="0">
              <a:lnSpc>
                <a:spcPct val="150000"/>
              </a:lnSpc>
              <a:spcBef>
                <a:spcPts val="0"/>
              </a:spcBef>
              <a:spcAft>
                <a:spcPts val="0"/>
              </a:spcAft>
              <a:buSzPts val="1400"/>
              <a:buChar char="●"/>
            </a:pPr>
            <a:r>
              <a:rPr lang="en" sz="1400" b="0"/>
              <a:t>Meet internally to discuss goals</a:t>
            </a:r>
            <a:endParaRPr sz="1400" b="0"/>
          </a:p>
          <a:p>
            <a:pPr marL="457200" lvl="0" indent="-317500" algn="l" rtl="0">
              <a:lnSpc>
                <a:spcPct val="150000"/>
              </a:lnSpc>
              <a:spcBef>
                <a:spcPts val="0"/>
              </a:spcBef>
              <a:spcAft>
                <a:spcPts val="0"/>
              </a:spcAft>
              <a:buSzPts val="1400"/>
              <a:buChar char="●"/>
            </a:pPr>
            <a:r>
              <a:rPr lang="en" sz="1400" b="0"/>
              <a:t>Sign up for upcoming webinars</a:t>
            </a:r>
            <a:endParaRPr sz="1400" b="0"/>
          </a:p>
          <a:p>
            <a:pPr marL="457200" lvl="0" indent="-317500" algn="l" rtl="0">
              <a:lnSpc>
                <a:spcPct val="150000"/>
              </a:lnSpc>
              <a:spcBef>
                <a:spcPts val="0"/>
              </a:spcBef>
              <a:spcAft>
                <a:spcPts val="0"/>
              </a:spcAft>
              <a:buSzPts val="1400"/>
              <a:buChar char="●"/>
            </a:pPr>
            <a:r>
              <a:rPr lang="en" sz="1400" b="0"/>
              <a:t>Explore the toolkit</a:t>
            </a:r>
            <a:endParaRPr sz="1400" b="0"/>
          </a:p>
        </p:txBody>
      </p:sp>
      <p:pic>
        <p:nvPicPr>
          <p:cNvPr id="434" name="Google Shape;434;p70"/>
          <p:cNvPicPr preferRelativeResize="0"/>
          <p:nvPr/>
        </p:nvPicPr>
        <p:blipFill>
          <a:blip r:embed="rId3">
            <a:alphaModFix/>
          </a:blip>
          <a:stretch>
            <a:fillRect/>
          </a:stretch>
        </p:blipFill>
        <p:spPr>
          <a:xfrm>
            <a:off x="4758850" y="1046750"/>
            <a:ext cx="3797750" cy="37977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1"/>
          <p:cNvSpPr txBox="1">
            <a:spLocks noGrp="1"/>
          </p:cNvSpPr>
          <p:nvPr>
            <p:ph type="title"/>
          </p:nvPr>
        </p:nvSpPr>
        <p:spPr>
          <a:xfrm>
            <a:off x="311700" y="154525"/>
            <a:ext cx="8520600" cy="211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Questions?</a:t>
            </a:r>
            <a:endParaRPr/>
          </a:p>
        </p:txBody>
      </p:sp>
      <p:sp>
        <p:nvSpPr>
          <p:cNvPr id="440" name="Google Shape;440;p71"/>
          <p:cNvSpPr txBox="1">
            <a:spLocks noGrp="1"/>
          </p:cNvSpPr>
          <p:nvPr>
            <p:ph type="body" idx="1"/>
          </p:nvPr>
        </p:nvSpPr>
        <p:spPr>
          <a:xfrm>
            <a:off x="4690025" y="2571750"/>
            <a:ext cx="4142400" cy="578700"/>
          </a:xfrm>
          <a:prstGeom prst="rect">
            <a:avLst/>
          </a:prstGeom>
        </p:spPr>
        <p:txBody>
          <a:bodyPr spcFirstLastPara="1" wrap="square" lIns="91425" tIns="91425" rIns="91425" bIns="91425" anchor="t" anchorCtr="0">
            <a:normAutofit fontScale="85000" lnSpcReduction="10000"/>
          </a:bodyPr>
          <a:lstStyle/>
          <a:p>
            <a:pPr marL="0" indent="0" algn="r">
              <a:spcAft>
                <a:spcPts val="1200"/>
              </a:spcAft>
              <a:buNone/>
            </a:pPr>
            <a:r>
              <a:rPr lang="en" b="0" i="1">
                <a:solidFill>
                  <a:schemeClr val="tx1"/>
                </a:solidFill>
              </a:rPr>
              <a:t>Feb 19, 2025</a:t>
            </a:r>
          </a:p>
        </p:txBody>
      </p:sp>
      <p:pic>
        <p:nvPicPr>
          <p:cNvPr id="2" name="Picture 1" descr="A green square with yellow and blue text&#10;&#10;Description automatically generated">
            <a:extLst>
              <a:ext uri="{FF2B5EF4-FFF2-40B4-BE49-F238E27FC236}">
                <a16:creationId xmlns:a16="http://schemas.microsoft.com/office/drawing/2014/main" id="{B8BF8FAB-D92F-55BA-C98D-AD67CDF87F9A}"/>
              </a:ext>
            </a:extLst>
          </p:cNvPr>
          <p:cNvPicPr>
            <a:picLocks noChangeAspect="1"/>
          </p:cNvPicPr>
          <p:nvPr/>
        </p:nvPicPr>
        <p:blipFill>
          <a:blip r:embed="rId3"/>
          <a:stretch>
            <a:fillRect/>
          </a:stretch>
        </p:blipFill>
        <p:spPr>
          <a:xfrm>
            <a:off x="5873801" y="72342"/>
            <a:ext cx="2322171" cy="227153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8"/>
          <p:cNvSpPr txBox="1">
            <a:spLocks noGrp="1"/>
          </p:cNvSpPr>
          <p:nvPr>
            <p:ph type="title"/>
          </p:nvPr>
        </p:nvSpPr>
        <p:spPr>
          <a:xfrm>
            <a:off x="2582275" y="235775"/>
            <a:ext cx="6330000" cy="585000"/>
          </a:xfrm>
          <a:prstGeom prst="rect">
            <a:avLst/>
          </a:prstGeom>
        </p:spPr>
        <p:txBody>
          <a:bodyPr spcFirstLastPara="1" wrap="square" lIns="91425" tIns="91425" rIns="91425" bIns="91425" anchor="ctr" anchorCtr="0">
            <a:normAutofit fontScale="90000"/>
          </a:bodyPr>
          <a:lstStyle/>
          <a:p>
            <a:pPr marL="0" lvl="0" indent="0" algn="r" rtl="0">
              <a:spcBef>
                <a:spcPts val="0"/>
              </a:spcBef>
              <a:spcAft>
                <a:spcPts val="0"/>
              </a:spcAft>
              <a:buNone/>
            </a:pPr>
            <a:r>
              <a:rPr lang="en" sz="3600"/>
              <a:t>2024 Results</a:t>
            </a:r>
            <a:endParaRPr sz="3600"/>
          </a:p>
        </p:txBody>
      </p:sp>
      <p:pic>
        <p:nvPicPr>
          <p:cNvPr id="2" name="Picture 1">
            <a:extLst>
              <a:ext uri="{FF2B5EF4-FFF2-40B4-BE49-F238E27FC236}">
                <a16:creationId xmlns:a16="http://schemas.microsoft.com/office/drawing/2014/main" id="{FFEEEF2B-8ECC-6983-7365-31B5E00D61A7}"/>
              </a:ext>
            </a:extLst>
          </p:cNvPr>
          <p:cNvPicPr>
            <a:picLocks noChangeAspect="1"/>
          </p:cNvPicPr>
          <p:nvPr/>
        </p:nvPicPr>
        <p:blipFill>
          <a:blip r:embed="rId3"/>
          <a:stretch>
            <a:fillRect/>
          </a:stretch>
        </p:blipFill>
        <p:spPr>
          <a:xfrm>
            <a:off x="820380" y="1343662"/>
            <a:ext cx="7770556" cy="24561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9"/>
          <p:cNvSpPr txBox="1">
            <a:spLocks noGrp="1"/>
          </p:cNvSpPr>
          <p:nvPr>
            <p:ph type="title"/>
          </p:nvPr>
        </p:nvSpPr>
        <p:spPr>
          <a:xfrm>
            <a:off x="311700" y="154525"/>
            <a:ext cx="8520600" cy="133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650"/>
              <a:t>GBGB Overview</a:t>
            </a:r>
            <a:endParaRPr sz="4650"/>
          </a:p>
        </p:txBody>
      </p:sp>
      <p:sp>
        <p:nvSpPr>
          <p:cNvPr id="162" name="Google Shape;162;p29"/>
          <p:cNvSpPr txBox="1">
            <a:spLocks noGrp="1"/>
          </p:cNvSpPr>
          <p:nvPr>
            <p:ph type="body" idx="1"/>
          </p:nvPr>
        </p:nvSpPr>
        <p:spPr>
          <a:xfrm>
            <a:off x="311700" y="1342775"/>
            <a:ext cx="8415300" cy="2797500"/>
          </a:xfrm>
          <a:prstGeom prst="rect">
            <a:avLst/>
          </a:prstGeom>
        </p:spPr>
        <p:txBody>
          <a:bodyPr spcFirstLastPara="1" wrap="square" lIns="91425" tIns="91425" rIns="91425" bIns="91425" anchor="t" anchorCtr="0">
            <a:normAutofit lnSpcReduction="10000"/>
          </a:bodyPr>
          <a:lstStyle/>
          <a:p>
            <a:pPr marL="0" indent="0">
              <a:buNone/>
            </a:pPr>
            <a:r>
              <a:rPr lang="en" sz="1400" dirty="0">
                <a:solidFill>
                  <a:srgbClr val="374D63"/>
                </a:solidFill>
              </a:rPr>
              <a:t>www.givebiggreenbay.org </a:t>
            </a:r>
            <a:r>
              <a:rPr lang="en" sz="1400" b="0" dirty="0">
                <a:solidFill>
                  <a:srgbClr val="374D63"/>
                </a:solidFill>
              </a:rPr>
              <a:t>l Feb 19 12PM</a:t>
            </a:r>
            <a:endParaRPr sz="1400" b="0" dirty="0">
              <a:solidFill>
                <a:srgbClr val="374D63"/>
              </a:solidFill>
            </a:endParaRPr>
          </a:p>
          <a:p>
            <a:pPr marL="457200" lvl="0" indent="-317500" algn="l" rtl="0">
              <a:spcBef>
                <a:spcPts val="1200"/>
              </a:spcBef>
              <a:spcAft>
                <a:spcPts val="0"/>
              </a:spcAft>
              <a:buClr>
                <a:srgbClr val="374D63"/>
              </a:buClr>
              <a:buSzPts val="1400"/>
              <a:buChar char="●"/>
            </a:pPr>
            <a:r>
              <a:rPr lang="en" sz="1400" b="0" dirty="0">
                <a:solidFill>
                  <a:srgbClr val="374D63"/>
                </a:solidFill>
              </a:rPr>
              <a:t>Every nonprofit conducts their own unique campaign to market and share with their supporters</a:t>
            </a:r>
            <a:endParaRPr sz="1400" b="0" dirty="0">
              <a:solidFill>
                <a:srgbClr val="374D63"/>
              </a:solidFill>
            </a:endParaRPr>
          </a:p>
          <a:p>
            <a:pPr indent="-317500">
              <a:spcBef>
                <a:spcPts val="1000"/>
              </a:spcBef>
              <a:buClr>
                <a:srgbClr val="374D63"/>
              </a:buClr>
              <a:buSzPts val="1400"/>
            </a:pPr>
            <a:r>
              <a:rPr lang="en" sz="1400" b="0" dirty="0">
                <a:solidFill>
                  <a:srgbClr val="374D63"/>
                </a:solidFill>
              </a:rPr>
              <a:t>Your marketing efforts +  The Greater Green Bay Community Foundation Efforts = Exponential visibility</a:t>
            </a:r>
            <a:endParaRPr sz="1400" b="0" dirty="0">
              <a:solidFill>
                <a:srgbClr val="374D63"/>
              </a:solidFill>
            </a:endParaRPr>
          </a:p>
          <a:p>
            <a:pPr marL="457200" lvl="0" indent="-317500" algn="l" rtl="0">
              <a:spcBef>
                <a:spcPts val="1000"/>
              </a:spcBef>
              <a:spcAft>
                <a:spcPts val="0"/>
              </a:spcAft>
              <a:buClr>
                <a:srgbClr val="374D63"/>
              </a:buClr>
              <a:buSzPts val="1400"/>
              <a:buChar char="●"/>
            </a:pPr>
            <a:r>
              <a:rPr lang="en" sz="1400" b="0" dirty="0">
                <a:solidFill>
                  <a:srgbClr val="374D63"/>
                </a:solidFill>
              </a:rPr>
              <a:t>Leaderboards for friendly competition, prize incentives</a:t>
            </a:r>
            <a:endParaRPr sz="1400" b="0" dirty="0">
              <a:solidFill>
                <a:srgbClr val="374D63"/>
              </a:solidFill>
            </a:endParaRPr>
          </a:p>
          <a:p>
            <a:pPr indent="-317500">
              <a:lnSpc>
                <a:spcPct val="114999"/>
              </a:lnSpc>
              <a:spcBef>
                <a:spcPts val="1000"/>
              </a:spcBef>
              <a:buClr>
                <a:srgbClr val="374D63"/>
              </a:buClr>
              <a:buSzPts val="1400"/>
            </a:pPr>
            <a:r>
              <a:rPr lang="en" sz="1400" b="0" dirty="0">
                <a:solidFill>
                  <a:srgbClr val="374D63"/>
                </a:solidFill>
              </a:rPr>
              <a:t>Central Routing—no need to be bank account verified! </a:t>
            </a:r>
          </a:p>
          <a:p>
            <a:pPr indent="-317500">
              <a:spcBef>
                <a:spcPts val="1000"/>
              </a:spcBef>
              <a:spcAft>
                <a:spcPts val="1000"/>
              </a:spcAft>
              <a:buClr>
                <a:srgbClr val="374D63"/>
              </a:buClr>
              <a:buSzPts val="1400"/>
            </a:pPr>
            <a:r>
              <a:rPr lang="en" sz="1400" b="0" dirty="0">
                <a:solidFill>
                  <a:srgbClr val="374D63"/>
                </a:solidFill>
              </a:rPr>
              <a:t>Donations open on Feb 19 12PM</a:t>
            </a:r>
            <a:endParaRPr sz="1400" b="0" dirty="0">
              <a:solidFill>
                <a:srgbClr val="374D6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30"/>
          <p:cNvPicPr preferRelativeResize="0"/>
          <p:nvPr/>
        </p:nvPicPr>
        <p:blipFill rotWithShape="1">
          <a:blip r:embed="rId3">
            <a:alphaModFix/>
          </a:blip>
          <a:srcRect/>
          <a:stretch/>
        </p:blipFill>
        <p:spPr>
          <a:xfrm>
            <a:off x="554125" y="1165425"/>
            <a:ext cx="3235775" cy="3235775"/>
          </a:xfrm>
          <a:prstGeom prst="rect">
            <a:avLst/>
          </a:prstGeom>
          <a:noFill/>
          <a:ln>
            <a:noFill/>
          </a:ln>
        </p:spPr>
      </p:pic>
      <p:sp>
        <p:nvSpPr>
          <p:cNvPr id="168" name="Google Shape;168;p30"/>
          <p:cNvSpPr txBox="1">
            <a:spLocks noGrp="1"/>
          </p:cNvSpPr>
          <p:nvPr>
            <p:ph type="title"/>
          </p:nvPr>
        </p:nvSpPr>
        <p:spPr>
          <a:xfrm>
            <a:off x="311700" y="218325"/>
            <a:ext cx="8573400" cy="947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650"/>
              <a:t>Benefits of Participating</a:t>
            </a:r>
            <a:endParaRPr sz="4650"/>
          </a:p>
        </p:txBody>
      </p:sp>
      <p:sp>
        <p:nvSpPr>
          <p:cNvPr id="169" name="Google Shape;169;p30"/>
          <p:cNvSpPr txBox="1">
            <a:spLocks noGrp="1"/>
          </p:cNvSpPr>
          <p:nvPr>
            <p:ph type="body" idx="1"/>
          </p:nvPr>
        </p:nvSpPr>
        <p:spPr>
          <a:xfrm>
            <a:off x="4824975" y="1285875"/>
            <a:ext cx="4117500" cy="3810000"/>
          </a:xfrm>
          <a:prstGeom prst="rect">
            <a:avLst/>
          </a:prstGeom>
        </p:spPr>
        <p:txBody>
          <a:bodyPr spcFirstLastPara="1" wrap="square" lIns="91425" tIns="91425" rIns="91425" bIns="91425" anchor="t" anchorCtr="0">
            <a:normAutofit fontScale="92500"/>
          </a:bodyPr>
          <a:lstStyle/>
          <a:p>
            <a:pPr marL="457200" lvl="0" indent="-317500" algn="l" rtl="0">
              <a:spcBef>
                <a:spcPts val="0"/>
              </a:spcBef>
              <a:spcAft>
                <a:spcPts val="0"/>
              </a:spcAft>
              <a:buClr>
                <a:srgbClr val="364D63"/>
              </a:buClr>
              <a:buSzPts val="1400"/>
              <a:buChar char="●"/>
            </a:pPr>
            <a:r>
              <a:rPr lang="en" sz="1400" b="0">
                <a:solidFill>
                  <a:srgbClr val="364D63"/>
                </a:solidFill>
              </a:rPr>
              <a:t>Learn to utilize digital fundraising tools, and take advantage of resources that are available year-round!</a:t>
            </a:r>
            <a:endParaRPr sz="1400" b="0">
              <a:solidFill>
                <a:srgbClr val="364D63"/>
              </a:solidFill>
            </a:endParaRPr>
          </a:p>
          <a:p>
            <a:pPr marL="457200" lvl="0" indent="-317500" algn="l" rtl="0">
              <a:spcBef>
                <a:spcPts val="1000"/>
              </a:spcBef>
              <a:spcAft>
                <a:spcPts val="0"/>
              </a:spcAft>
              <a:buClr>
                <a:srgbClr val="364D63"/>
              </a:buClr>
              <a:buSzPts val="1400"/>
              <a:buChar char="●"/>
            </a:pPr>
            <a:r>
              <a:rPr lang="en" sz="1400" b="0">
                <a:solidFill>
                  <a:srgbClr val="364D63"/>
                </a:solidFill>
              </a:rPr>
              <a:t>Re-Engage with your existing supporters</a:t>
            </a:r>
            <a:r>
              <a:rPr lang="en" sz="1400" b="0"/>
              <a:t> and gain new donors</a:t>
            </a:r>
            <a:endParaRPr sz="1400" b="0">
              <a:solidFill>
                <a:srgbClr val="364D63"/>
              </a:solidFill>
            </a:endParaRPr>
          </a:p>
          <a:p>
            <a:pPr indent="-317500">
              <a:spcBef>
                <a:spcPts val="1000"/>
              </a:spcBef>
              <a:buSzPts val="1400"/>
            </a:pPr>
            <a:r>
              <a:rPr lang="en" sz="1400" b="0"/>
              <a:t>Combine your marketing efforts + Greater Green Bay Community Foundation marketing = exponential visibility for all organizations</a:t>
            </a:r>
            <a:endParaRPr sz="1400" b="0">
              <a:solidFill>
                <a:srgbClr val="364D63"/>
              </a:solidFill>
            </a:endParaRPr>
          </a:p>
          <a:p>
            <a:pPr marL="457200" lvl="0" indent="-317500" algn="l" rtl="0">
              <a:spcBef>
                <a:spcPts val="1000"/>
              </a:spcBef>
              <a:spcAft>
                <a:spcPts val="0"/>
              </a:spcAft>
              <a:buClr>
                <a:srgbClr val="364D63"/>
              </a:buClr>
              <a:buSzPts val="1400"/>
              <a:buChar char="●"/>
            </a:pPr>
            <a:r>
              <a:rPr lang="en" sz="1400" b="0">
                <a:solidFill>
                  <a:srgbClr val="364D63"/>
                </a:solidFill>
              </a:rPr>
              <a:t>Utilize the Giving Day to reach other internal goals</a:t>
            </a:r>
            <a:endParaRPr sz="1400" b="0">
              <a:solidFill>
                <a:srgbClr val="364D63"/>
              </a:solidFill>
            </a:endParaRPr>
          </a:p>
          <a:p>
            <a:pPr marL="457200" lvl="0" indent="-317500" algn="l" rtl="0">
              <a:spcBef>
                <a:spcPts val="1000"/>
              </a:spcBef>
              <a:spcAft>
                <a:spcPts val="1000"/>
              </a:spcAft>
              <a:buClr>
                <a:srgbClr val="364D63"/>
              </a:buClr>
              <a:buSzPts val="1400"/>
              <a:buChar char="●"/>
            </a:pPr>
            <a:r>
              <a:rPr lang="en" sz="1400" b="0">
                <a:solidFill>
                  <a:srgbClr val="364D63"/>
                </a:solidFill>
              </a:rPr>
              <a:t>Motivate donors to make a greater impact with prizes and match incentives</a:t>
            </a:r>
            <a:endParaRPr sz="1400" b="0">
              <a:solidFill>
                <a:srgbClr val="364D6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1"/>
          <p:cNvSpPr txBox="1">
            <a:spLocks noGrp="1"/>
          </p:cNvSpPr>
          <p:nvPr>
            <p:ph type="title"/>
          </p:nvPr>
        </p:nvSpPr>
        <p:spPr>
          <a:xfrm>
            <a:off x="490250" y="200275"/>
            <a:ext cx="3862800" cy="2634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5200"/>
              <a:t>Who is </a:t>
            </a:r>
            <a:endParaRPr sz="5200"/>
          </a:p>
          <a:p>
            <a:pPr marL="0" lvl="0" indent="0" algn="l" rtl="0">
              <a:spcBef>
                <a:spcPts val="0"/>
              </a:spcBef>
              <a:spcAft>
                <a:spcPts val="0"/>
              </a:spcAft>
              <a:buNone/>
            </a:pPr>
            <a:r>
              <a:rPr lang="en" sz="5200"/>
              <a:t>Bonterra?</a:t>
            </a:r>
            <a:endParaRPr sz="5200"/>
          </a:p>
        </p:txBody>
      </p:sp>
      <p:pic>
        <p:nvPicPr>
          <p:cNvPr id="175" name="Google Shape;175;p31"/>
          <p:cNvPicPr preferRelativeResize="0"/>
          <p:nvPr/>
        </p:nvPicPr>
        <p:blipFill rotWithShape="1">
          <a:blip r:embed="rId3">
            <a:alphaModFix/>
          </a:blip>
          <a:srcRect l="2116" r="2116"/>
          <a:stretch/>
        </p:blipFill>
        <p:spPr>
          <a:xfrm rot="-5916183">
            <a:off x="4255628" y="379007"/>
            <a:ext cx="4934395" cy="51525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311700" y="154525"/>
            <a:ext cx="8520600" cy="133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650"/>
              <a:t>Who is Bonterra?</a:t>
            </a:r>
            <a:endParaRPr sz="4650"/>
          </a:p>
        </p:txBody>
      </p:sp>
      <p:sp>
        <p:nvSpPr>
          <p:cNvPr id="181" name="Google Shape;181;p32"/>
          <p:cNvSpPr txBox="1">
            <a:spLocks noGrp="1"/>
          </p:cNvSpPr>
          <p:nvPr>
            <p:ph type="body" idx="1"/>
          </p:nvPr>
        </p:nvSpPr>
        <p:spPr>
          <a:xfrm>
            <a:off x="4795775" y="1488600"/>
            <a:ext cx="4036500" cy="3093900"/>
          </a:xfrm>
          <a:prstGeom prst="rect">
            <a:avLst/>
          </a:prstGeom>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en" sz="1400">
                <a:solidFill>
                  <a:srgbClr val="374D63"/>
                </a:solidFill>
              </a:rPr>
              <a:t>Bonterra’s mission is to power those who power social impact</a:t>
            </a:r>
            <a:endParaRPr sz="1400">
              <a:solidFill>
                <a:srgbClr val="374D63"/>
              </a:solidFill>
            </a:endParaRPr>
          </a:p>
          <a:p>
            <a:pPr indent="-317500">
              <a:lnSpc>
                <a:spcPct val="150000"/>
              </a:lnSpc>
              <a:spcBef>
                <a:spcPts val="1200"/>
              </a:spcBef>
              <a:buClr>
                <a:srgbClr val="374D63"/>
              </a:buClr>
              <a:buSzPts val="1400"/>
            </a:pPr>
            <a:r>
              <a:rPr lang="en" sz="1400" b="0">
                <a:solidFill>
                  <a:srgbClr val="374D63"/>
                </a:solidFill>
              </a:rPr>
              <a:t>Host a secure, reliable and transparent platform for Give Big Green Bay</a:t>
            </a:r>
          </a:p>
          <a:p>
            <a:pPr marL="457200" lvl="0" indent="-317500" algn="l" rtl="0">
              <a:lnSpc>
                <a:spcPct val="150000"/>
              </a:lnSpc>
              <a:spcBef>
                <a:spcPts val="1000"/>
              </a:spcBef>
              <a:spcAft>
                <a:spcPts val="0"/>
              </a:spcAft>
              <a:buClr>
                <a:srgbClr val="374D63"/>
              </a:buClr>
              <a:buSzPts val="1400"/>
              <a:buFont typeface="Montserrat"/>
              <a:buChar char="●"/>
            </a:pPr>
            <a:r>
              <a:rPr lang="en" sz="1400" b="0">
                <a:solidFill>
                  <a:srgbClr val="374D63"/>
                </a:solidFill>
              </a:rPr>
              <a:t>Create the ultimate donor experience</a:t>
            </a:r>
            <a:endParaRPr sz="1400" b="0">
              <a:solidFill>
                <a:srgbClr val="374D63"/>
              </a:solidFill>
            </a:endParaRPr>
          </a:p>
          <a:p>
            <a:pPr marL="457200" lvl="0" indent="-317500" algn="l" rtl="0">
              <a:lnSpc>
                <a:spcPct val="150000"/>
              </a:lnSpc>
              <a:spcBef>
                <a:spcPts val="1000"/>
              </a:spcBef>
              <a:spcAft>
                <a:spcPts val="0"/>
              </a:spcAft>
              <a:buClr>
                <a:srgbClr val="374D63"/>
              </a:buClr>
              <a:buSzPts val="1400"/>
              <a:buFont typeface="Montserrat"/>
              <a:buChar char="●"/>
            </a:pPr>
            <a:r>
              <a:rPr lang="en" sz="1400" b="0">
                <a:solidFill>
                  <a:srgbClr val="374D63"/>
                </a:solidFill>
              </a:rPr>
              <a:t>Provide a dedicated support team</a:t>
            </a:r>
            <a:endParaRPr sz="1400" b="0">
              <a:solidFill>
                <a:srgbClr val="374D63"/>
              </a:solidFill>
            </a:endParaRPr>
          </a:p>
          <a:p>
            <a:pPr marL="457200" lvl="0" indent="-317500" algn="l" rtl="0">
              <a:lnSpc>
                <a:spcPct val="150000"/>
              </a:lnSpc>
              <a:spcBef>
                <a:spcPts val="1000"/>
              </a:spcBef>
              <a:spcAft>
                <a:spcPts val="1000"/>
              </a:spcAft>
              <a:buClr>
                <a:srgbClr val="374D63"/>
              </a:buClr>
              <a:buSzPts val="1400"/>
              <a:buFont typeface="Arial"/>
              <a:buChar char="●"/>
            </a:pPr>
            <a:r>
              <a:rPr lang="en" sz="1400" b="0" err="1">
                <a:solidFill>
                  <a:srgbClr val="374D63"/>
                </a:solidFill>
              </a:rPr>
              <a:t>GiveGab</a:t>
            </a:r>
            <a:r>
              <a:rPr lang="en" sz="1400" b="0">
                <a:solidFill>
                  <a:srgbClr val="374D63"/>
                </a:solidFill>
              </a:rPr>
              <a:t> is becoming Bonterra!</a:t>
            </a:r>
            <a:endParaRPr sz="1400" b="0">
              <a:solidFill>
                <a:srgbClr val="374D63"/>
              </a:solidFill>
            </a:endParaRPr>
          </a:p>
        </p:txBody>
      </p:sp>
      <p:pic>
        <p:nvPicPr>
          <p:cNvPr id="182" name="Google Shape;182;p32"/>
          <p:cNvPicPr preferRelativeResize="0"/>
          <p:nvPr/>
        </p:nvPicPr>
        <p:blipFill>
          <a:blip r:embed="rId3">
            <a:alphaModFix/>
          </a:blip>
          <a:stretch>
            <a:fillRect/>
          </a:stretch>
        </p:blipFill>
        <p:spPr>
          <a:xfrm>
            <a:off x="600775" y="1002675"/>
            <a:ext cx="3579825" cy="35798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02D0F71484D14A8FDD72C325589B1F" ma:contentTypeVersion="13" ma:contentTypeDescription="Create a new document." ma:contentTypeScope="" ma:versionID="39619963332e87c49d14a86cd5d7695a">
  <xsd:schema xmlns:xsd="http://www.w3.org/2001/XMLSchema" xmlns:xs="http://www.w3.org/2001/XMLSchema" xmlns:p="http://schemas.microsoft.com/office/2006/metadata/properties" xmlns:ns2="dcf00e2f-6f6e-474f-8e1f-5af6fc1c6db3" xmlns:ns3="cdbc6dbc-4962-4c38-9ce1-d34653c24c5d" targetNamespace="http://schemas.microsoft.com/office/2006/metadata/properties" ma:root="true" ma:fieldsID="8f51878b8cf64e9c367f2729630b6d92" ns2:_="" ns3:_="">
    <xsd:import namespace="dcf00e2f-6f6e-474f-8e1f-5af6fc1c6db3"/>
    <xsd:import namespace="cdbc6dbc-4962-4c38-9ce1-d34653c24c5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f00e2f-6f6e-474f-8e1f-5af6fc1c6d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3eebfab-962d-48b3-ab83-d43c129f34b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bc6dbc-4962-4c38-9ce1-d34653c24c5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fb6920b-1bcc-4aa9-80e3-16b419c27883}" ma:internalName="TaxCatchAll" ma:showField="CatchAllData" ma:web="cdbc6dbc-4962-4c38-9ce1-d34653c24c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dbc6dbc-4962-4c38-9ce1-d34653c24c5d" xsi:nil="true"/>
    <lcf76f155ced4ddcb4097134ff3c332f xmlns="dcf00e2f-6f6e-474f-8e1f-5af6fc1c6db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5D15AA-32BB-4CB3-9A26-80C5270D054B}">
  <ds:schemaRefs>
    <ds:schemaRef ds:uri="cdbc6dbc-4962-4c38-9ce1-d34653c24c5d"/>
    <ds:schemaRef ds:uri="dcf00e2f-6f6e-474f-8e1f-5af6fc1c6d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9574A33-6BA6-405D-8B2D-594C586A2159}">
  <ds:schemaRefs>
    <ds:schemaRef ds:uri="cdbc6dbc-4962-4c38-9ce1-d34653c24c5d"/>
    <ds:schemaRef ds:uri="dcf00e2f-6f6e-474f-8e1f-5af6fc1c6db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9909FB1-2A32-421C-99C6-DA4F8C77CC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42</Slides>
  <Notes>42</Notes>
  <HiddenSlides>0</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Simple Light</vt:lpstr>
      <vt:lpstr>Getting Ready for Give Big Green Bay</vt:lpstr>
      <vt:lpstr>Submit Your Questions</vt:lpstr>
      <vt:lpstr>Meet the Team</vt:lpstr>
      <vt:lpstr>Agenda</vt:lpstr>
      <vt:lpstr>2024 Results</vt:lpstr>
      <vt:lpstr>GBGB Overview</vt:lpstr>
      <vt:lpstr>Benefits of Participating</vt:lpstr>
      <vt:lpstr>Who is  Bonterra?</vt:lpstr>
      <vt:lpstr>Who is Bonterra?</vt:lpstr>
      <vt:lpstr>Donation Security</vt:lpstr>
      <vt:lpstr>Simple Donation Processing</vt:lpstr>
      <vt:lpstr>Transparent Donations</vt:lpstr>
      <vt:lpstr>Transparent Donations  </vt:lpstr>
      <vt:lpstr>PowerPoint Presentation</vt:lpstr>
      <vt:lpstr>Instant Donor Delight</vt:lpstr>
      <vt:lpstr>Giving Day Analytics</vt:lpstr>
      <vt:lpstr>PowerPoint Presentation</vt:lpstr>
      <vt:lpstr>Completing Your Profile</vt:lpstr>
      <vt:lpstr>Your Giving Day Dashboard</vt:lpstr>
      <vt:lpstr>Curate Your Story</vt:lpstr>
      <vt:lpstr>No Need to Verify Bank!</vt:lpstr>
      <vt:lpstr>Suggest Donation Levels</vt:lpstr>
      <vt:lpstr>Personalized Gratitude</vt:lpstr>
      <vt:lpstr>Invite Your Fundraisers</vt:lpstr>
      <vt:lpstr>PowerPoint Presentation</vt:lpstr>
      <vt:lpstr>Is Your Profile Complete? </vt:lpstr>
      <vt:lpstr>Key Dashboard Tools</vt:lpstr>
      <vt:lpstr>Share Your Profile</vt:lpstr>
      <vt:lpstr>How Will You Get Your Donations?</vt:lpstr>
      <vt:lpstr>PowerPoint Presentation</vt:lpstr>
      <vt:lpstr>PowerPoint Presentation</vt:lpstr>
      <vt:lpstr>Exporting Your Donor Data</vt:lpstr>
      <vt:lpstr>Reconciliation</vt:lpstr>
      <vt:lpstr>Peer to Peer</vt:lpstr>
      <vt:lpstr>What is Peer to Peer?</vt:lpstr>
      <vt:lpstr>P2P Dashboard</vt:lpstr>
      <vt:lpstr>P2P  Example</vt:lpstr>
      <vt:lpstr>What’s Next?</vt:lpstr>
      <vt:lpstr>Your Nonprofit Toolkit</vt:lpstr>
      <vt:lpstr>Your Success Checklist</vt:lpstr>
      <vt:lpstr>Your 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- 08_22] - Getting Ready for [DoG].pptx</dc:title>
  <cp:revision>184</cp:revision>
  <dcterms:modified xsi:type="dcterms:W3CDTF">2025-01-17T15:20:26Z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0x0101008502D0F71484D14A8FDD72C325589B1F</vt:lpwstr>
  </property>
  <property fmtid="{D5CDD505-2E9C-101B-9397-08002B2CF9AE}" pid="3" name="Order">
    <vt:r8>0</vt:r8>
  </property>
</Properties>
</file>